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(null)" ContentType="image/x-em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6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6" r:id="rId20"/>
    <p:sldId id="288" r:id="rId21"/>
    <p:sldId id="290" r:id="rId22"/>
    <p:sldId id="291" r:id="rId23"/>
    <p:sldId id="303" r:id="rId24"/>
    <p:sldId id="293" r:id="rId25"/>
    <p:sldId id="296" r:id="rId26"/>
    <p:sldId id="294" r:id="rId27"/>
    <p:sldId id="295" r:id="rId28"/>
    <p:sldId id="302" r:id="rId29"/>
    <p:sldId id="299" r:id="rId30"/>
    <p:sldId id="300" r:id="rId31"/>
    <p:sldId id="301" r:id="rId32"/>
    <p:sldId id="298" r:id="rId33"/>
    <p:sldId id="304" r:id="rId34"/>
    <p:sldId id="281" r:id="rId35"/>
    <p:sldId id="282" r:id="rId36"/>
    <p:sldId id="289" r:id="rId37"/>
    <p:sldId id="264" r:id="rId38"/>
    <p:sldId id="265" r:id="rId39"/>
    <p:sldId id="266" r:id="rId40"/>
    <p:sldId id="267" r:id="rId41"/>
    <p:sldId id="268" r:id="rId42"/>
    <p:sldId id="269" r:id="rId43"/>
    <p:sldId id="292" r:id="rId44"/>
    <p:sldId id="257" r:id="rId45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CD8"/>
          </a:solidFill>
        </a:fill>
      </a:tcStyle>
    </a:wholeTbl>
    <a:band2H>
      <a:tcTxStyle/>
      <a:tcStyle>
        <a:tcBdr/>
        <a:fill>
          <a:solidFill>
            <a:srgbClr val="E6EE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BDBDB"/>
          </a:solidFill>
        </a:fill>
      </a:tcStyle>
    </a:wholeTbl>
    <a:band2H>
      <a:tcTxStyle/>
      <a:tcStyle>
        <a:tcBdr/>
        <a:fill>
          <a:solidFill>
            <a:srgbClr val="EEEE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0DD"/>
          </a:solidFill>
        </a:fill>
      </a:tcStyle>
    </a:wholeTbl>
    <a:band2H>
      <a:tcTxStyle/>
      <a:tcStyle>
        <a:tcBdr/>
        <a:fill>
          <a:solidFill>
            <a:srgbClr val="E8E9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/>
    <p:restoredTop sz="82579"/>
  </p:normalViewPr>
  <p:slideViewPr>
    <p:cSldViewPr snapToGrid="0" snapToObjects="1">
      <p:cViewPr>
        <p:scale>
          <a:sx n="128" d="100"/>
          <a:sy n="128" d="100"/>
        </p:scale>
        <p:origin x="10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9" d="100"/>
          <a:sy n="99" d="100"/>
        </p:scale>
        <p:origin x="36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75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20" name="Shape 42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200526" indent="-200526">
              <a:buSzPct val="100000"/>
              <a:buAutoNum type="arabicParenBoth"/>
            </a:pPr>
            <a:r>
              <a:t>Improvements for App Dashboard:</a:t>
            </a:r>
          </a:p>
          <a:p>
            <a:pPr marL="835526" lvl="1" indent="-200525">
              <a:buSzPct val="100000"/>
              <a:buAutoNum type="arabicParenBoth"/>
            </a:pPr>
            <a:r>
              <a:t>Config options under apps input form for x, y values</a:t>
            </a:r>
          </a:p>
          <a:p>
            <a:r>
              <a:t>(2) Important features </a:t>
            </a:r>
          </a:p>
          <a:p>
            <a:r>
              <a:t>	- each app runs in its own container</a:t>
            </a:r>
          </a:p>
          <a:p>
            <a:r>
              <a:t>	-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www.codemconsultancy.com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-content/uploads/2017/10/prevent-</a:t>
            </a:r>
            <a:r>
              <a:rPr lang="en-US" dirty="0" err="1"/>
              <a:t>errors.jpg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254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3" name="Shape 45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(1) ScaleIT Plattform einbauen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38" name="Shape 43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Images sources: </a:t>
            </a:r>
          </a:p>
          <a:p>
            <a:r>
              <a:t>https://json-ld.org/images/</a:t>
            </a:r>
          </a:p>
          <a:p>
            <a:r>
              <a:t>https://www.w3.org/RDF/icons/</a:t>
            </a:r>
          </a:p>
          <a:p>
            <a:r>
              <a:t>https://www.w3.org/DesignIssues/LinkedData.html</a:t>
            </a:r>
          </a:p>
          <a:p>
            <a:r>
              <a:t>https://www.quora.com/topic/SPARQL</a:t>
            </a:r>
          </a:p>
          <a:p>
            <a:endParaRPr/>
          </a:p>
          <a:p>
            <a:r>
              <a:t>http://www.canertosuner.com/post/nancy-nedir-nancyfx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252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6" name="Shape 15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noProof="0" dirty="0"/>
              <a:t>System consists of three parts…</a:t>
            </a:r>
          </a:p>
          <a:p>
            <a:r>
              <a:rPr lang="en-US" noProof="0" dirty="0"/>
              <a:t>Linked Data adapters = Ext. Data interfaces </a:t>
            </a:r>
            <a:r>
              <a:rPr lang="en-US" noProof="0" dirty="0" err="1"/>
              <a:t>oder</a:t>
            </a:r>
            <a:r>
              <a:rPr lang="en-US" noProof="0" dirty="0"/>
              <a:t> </a:t>
            </a:r>
            <a:r>
              <a:rPr lang="en-US" noProof="0" dirty="0" err="1"/>
              <a:t>ähnlich</a:t>
            </a:r>
            <a:r>
              <a:rPr lang="en-US" noProof="0" dirty="0"/>
              <a:t>?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marL="200526" indent="-200526">
              <a:buSzPct val="100000"/>
              <a:buAutoNum type="arabicParenR"/>
            </a:lvl1pPr>
          </a:lstStyle>
          <a:p>
            <a:r>
              <a:t>iLD = interactive Linked Data applications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überladen</a:t>
            </a:r>
            <a:r>
              <a:rPr lang="en-US" dirty="0"/>
              <a:t>? </a:t>
            </a:r>
            <a:r>
              <a:rPr lang="en-US" dirty="0" err="1"/>
              <a:t>Graiiken</a:t>
            </a:r>
            <a:r>
              <a:rPr lang="en-US" dirty="0"/>
              <a:t> </a:t>
            </a:r>
            <a:r>
              <a:rPr lang="en-US" dirty="0" err="1"/>
              <a:t>weglassen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989959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 </a:t>
            </a:r>
            <a:r>
              <a:rPr lang="de-DE" dirty="0" err="1"/>
              <a:t>dashboard</a:t>
            </a:r>
            <a:r>
              <a:rPr lang="de-DE" dirty="0"/>
              <a:t>-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 in </a:t>
            </a:r>
            <a:r>
              <a:rPr lang="de-DE" dirty="0" err="1"/>
              <a:t>gif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:</a:t>
            </a:r>
          </a:p>
          <a:p>
            <a:pPr marL="228600" indent="-228600">
              <a:buSzPct val="100000"/>
              <a:buAutoNum type="arabicPeriod"/>
            </a:pPr>
            <a:r>
              <a:rPr lang="de-DE" dirty="0"/>
              <a:t>Open List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Open Graph </a:t>
            </a:r>
            <a:r>
              <a:rPr lang="de-DE" dirty="0" err="1"/>
              <a:t>view</a:t>
            </a:r>
            <a:r>
              <a:rPr lang="de-DE" dirty="0"/>
              <a:t> </a:t>
            </a:r>
            <a:r>
              <a:rPr lang="de-DE" dirty="0" err="1"/>
              <a:t>app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Select type in </a:t>
            </a:r>
            <a:r>
              <a:rPr lang="de-DE" dirty="0" err="1"/>
              <a:t>list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Search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(</a:t>
            </a:r>
            <a:r>
              <a:rPr lang="de-DE" dirty="0" err="1"/>
              <a:t>sensor</a:t>
            </a:r>
            <a:r>
              <a:rPr lang="de-DE" dirty="0"/>
              <a:t>)</a:t>
            </a:r>
          </a:p>
          <a:p>
            <a:pPr marL="228600" indent="-228600">
              <a:buSzPct val="100000"/>
              <a:buAutoNum type="arabicPeriod"/>
            </a:pP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toggle</a:t>
            </a:r>
            <a:r>
              <a:rPr lang="de-DE" dirty="0"/>
              <a:t>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Click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view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Open </a:t>
            </a:r>
            <a:r>
              <a:rPr lang="de-DE" dirty="0" err="1"/>
              <a:t>tree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 err="1"/>
              <a:t>Enable</a:t>
            </a:r>
            <a:r>
              <a:rPr lang="de-DE" dirty="0"/>
              <a:t> </a:t>
            </a:r>
            <a:r>
              <a:rPr lang="de-DE" dirty="0" err="1"/>
              <a:t>toogle</a:t>
            </a:r>
            <a:endParaRPr lang="de-DE" dirty="0"/>
          </a:p>
          <a:p>
            <a:pPr marL="228600" indent="-228600">
              <a:buSzPct val="100000"/>
              <a:buAutoNum type="arabicPeriod"/>
            </a:pPr>
            <a:r>
              <a:rPr lang="de-DE" dirty="0"/>
              <a:t>Click in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view</a:t>
            </a:r>
            <a:r>
              <a:rPr lang="de-DE" dirty="0"/>
              <a:t> on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38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click List to open </a:t>
            </a:r>
            <a:r>
              <a:rPr lang="en-US" dirty="0" err="1"/>
              <a:t>Listview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6780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www.codemconsultancy.com</a:t>
            </a:r>
            <a:r>
              <a:rPr lang="en-US" dirty="0"/>
              <a:t>/</a:t>
            </a:r>
            <a:r>
              <a:rPr lang="en-US" dirty="0" err="1"/>
              <a:t>wp</a:t>
            </a:r>
            <a:r>
              <a:rPr lang="en-US" dirty="0"/>
              <a:t>-content/uploads/2017/10/prevent-</a:t>
            </a:r>
            <a:r>
              <a:rPr lang="en-US" dirty="0" err="1"/>
              <a:t>errors.jpg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57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The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design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system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addresses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two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major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challenges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on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shop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floor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 First,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acquisition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access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sensor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data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machine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meta-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data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on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shop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floor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second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availability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readability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information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about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relationships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between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IIoT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devices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</a:t>
            </a:r>
          </a:p>
          <a:p>
            <a:b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</a:b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master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these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challenges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proof-of-concept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has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been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developed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 The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goal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acquire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shop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floor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data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process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generate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Linked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Data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expose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in 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way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makes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accessible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readable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for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different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parties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on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shop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floor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 The design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based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on 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distributed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micro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-services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combined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with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Linked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Data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IoT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principles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like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decentralization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, digital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twins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device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inter-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connectivity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 The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architecture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deployed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with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acontainerized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infrastructure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</a:t>
            </a:r>
          </a:p>
          <a:p>
            <a:endParaRPr lang="en-US" dirty="0"/>
          </a:p>
          <a:p>
            <a:endParaRPr lang="en-US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</a:b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provide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more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generic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solution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can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be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adapted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different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scenarios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with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different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data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and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data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storage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types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Linked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Data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adapter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design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pattern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has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been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used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 This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pattern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allows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create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system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decoupled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apps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each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individually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replaceable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adapt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current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needs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scenario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without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changing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other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services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,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that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perform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the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task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of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Linked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 Data </a:t>
            </a:r>
            <a:r>
              <a:rPr lang="de-DE" sz="1200" b="0" dirty="0" err="1">
                <a:effectLst/>
                <a:latin typeface="+mj-lt"/>
                <a:ea typeface="+mj-ea"/>
                <a:cs typeface="+mj-cs"/>
                <a:sym typeface="Arial"/>
              </a:rPr>
              <a:t>generation</a:t>
            </a:r>
            <a:r>
              <a:rPr lang="de-DE" sz="1200" b="0" dirty="0">
                <a:effectLst/>
                <a:latin typeface="+mj-lt"/>
                <a:ea typeface="+mj-ea"/>
                <a:cs typeface="+mj-cs"/>
                <a:sym typeface="Arial"/>
              </a:rPr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58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2308" t="15285" b="15283"/>
          <a:stretch>
            <a:fillRect/>
          </a:stretch>
        </p:blipFill>
        <p:spPr>
          <a:xfrm>
            <a:off x="96841" y="3286128"/>
            <a:ext cx="8932868" cy="3471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-3175"/>
            <a:ext cx="9144000" cy="6870700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Text Box 14"/>
          <p:cNvSpPr txBox="1"/>
          <p:nvPr/>
        </p:nvSpPr>
        <p:spPr>
          <a:xfrm>
            <a:off x="396875" y="6598800"/>
            <a:ext cx="367030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/>
            </a:lvl1pPr>
          </a:lstStyle>
          <a:p>
            <a:r>
              <a:t>KIT –  The Research University in the Helmholtz Association </a:t>
            </a:r>
          </a:p>
        </p:txBody>
      </p:sp>
      <p:sp>
        <p:nvSpPr>
          <p:cNvPr id="24" name="Text Box 21"/>
          <p:cNvSpPr txBox="1"/>
          <p:nvPr/>
        </p:nvSpPr>
        <p:spPr>
          <a:xfrm>
            <a:off x="385762" y="3375514"/>
            <a:ext cx="7714630" cy="1355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r>
              <a:t>CHAIR FOR PERVASIVE COMPUTER SYSTEMS, INSTITUTE OF TELEMATICS, DEPARTMENT OF COMPUTER SCIENCE</a:t>
            </a:r>
          </a:p>
        </p:txBody>
      </p:sp>
      <p:sp>
        <p:nvSpPr>
          <p:cNvPr id="25" name="Text Box 14"/>
          <p:cNvSpPr txBox="1"/>
          <p:nvPr/>
        </p:nvSpPr>
        <p:spPr>
          <a:xfrm>
            <a:off x="7318375" y="6497637"/>
            <a:ext cx="1727200" cy="2219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 algn="r">
              <a:defRPr sz="1600" b="1">
                <a:solidFill>
                  <a:srgbClr val="FFFFFF"/>
                </a:solidFill>
              </a:defRPr>
            </a:lvl1pPr>
          </a:lstStyle>
          <a:p>
            <a:r>
              <a:t>www.kit.edu</a:t>
            </a:r>
          </a:p>
        </p:txBody>
      </p:sp>
      <p:pic>
        <p:nvPicPr>
          <p:cNvPr id="26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88" y="333375"/>
            <a:ext cx="1619251" cy="747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" name="Grafik 1" descr="Grafik 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25200" y="6382799"/>
            <a:ext cx="468004" cy="46800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0" name="Gruppieren 8"/>
          <p:cNvGrpSpPr/>
          <p:nvPr/>
        </p:nvGrpSpPr>
        <p:grpSpPr>
          <a:xfrm>
            <a:off x="5072068" y="428625"/>
            <a:ext cx="3846517" cy="541233"/>
            <a:chOff x="0" y="0"/>
            <a:chExt cx="3846516" cy="541232"/>
          </a:xfrm>
        </p:grpSpPr>
        <p:pic>
          <p:nvPicPr>
            <p:cNvPr id="28" name="Picture 2" descr="Picture 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1900242" cy="48419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" name="TextBox 19"/>
            <p:cNvSpPr txBox="1"/>
            <p:nvPr/>
          </p:nvSpPr>
          <p:spPr>
            <a:xfrm>
              <a:off x="1952625" y="49212"/>
              <a:ext cx="1893891" cy="4920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>
                <a:defRPr sz="1400"/>
              </a:pPr>
              <a:r>
                <a:t>Technology for </a:t>
              </a:r>
            </a:p>
            <a:p>
              <a:pPr>
                <a:defRPr sz="1400"/>
              </a:pPr>
              <a:r>
                <a:t>Pervasive Computing</a:t>
              </a:r>
            </a:p>
          </p:txBody>
        </p:sp>
      </p:grpSp>
      <p:sp>
        <p:nvSpPr>
          <p:cNvPr id="31" name="Line 9"/>
          <p:cNvSpPr/>
          <p:nvPr/>
        </p:nvSpPr>
        <p:spPr>
          <a:xfrm>
            <a:off x="2176463" y="1047750"/>
            <a:ext cx="6786562" cy="0"/>
          </a:xfrm>
          <a:prstGeom prst="line">
            <a:avLst/>
          </a:prstGeom>
          <a:ln w="9360">
            <a:solidFill>
              <a:srgbClr val="00927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3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79548" y="6224225"/>
            <a:ext cx="273652" cy="26425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>
              <a:spcBef>
                <a:spcPts val="0"/>
              </a:spcBef>
              <a:defRPr sz="1200" b="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2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>
            <a:spLocks noGrp="1"/>
          </p:cNvSpPr>
          <p:nvPr>
            <p:ph type="title"/>
          </p:nvPr>
        </p:nvSpPr>
        <p:spPr>
          <a:xfrm>
            <a:off x="6659563" y="333375"/>
            <a:ext cx="2089154" cy="57594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idx="1"/>
          </p:nvPr>
        </p:nvSpPr>
        <p:spPr>
          <a:xfrm>
            <a:off x="390525" y="333375"/>
            <a:ext cx="6116638" cy="575945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4"/>
              </a:buBlip>
            </a:lvl3pPr>
            <a:lvl4pPr>
              <a:buBlip>
                <a:blip r:embed="rId4"/>
              </a:buBlip>
            </a:lvl4pPr>
            <a:lvl5pPr>
              <a:buBlip>
                <a:blip r:embed="rId4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9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None/>
            </a:lvl1pPr>
            <a:lvl2pPr marL="0" indent="0">
              <a:buSzTx/>
              <a:buNone/>
            </a:lvl2pPr>
            <a:lvl3pPr marL="0" indent="0">
              <a:buSzTx/>
              <a:buNone/>
            </a:lvl3pPr>
            <a:lvl4pPr marL="0" indent="0">
              <a:buSzTx/>
              <a:buNone/>
            </a:lvl4pPr>
            <a:lvl5pPr marL="0" indent="0">
              <a:buSzTx/>
              <a:buNone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02102" cy="4894265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buBlip>
                <a:blip r:embed="rId2"/>
              </a:buBlip>
              <a:defRPr sz="2800"/>
            </a:lvl1pPr>
            <a:lvl2pPr marL="842962" indent="-366712">
              <a:spcBef>
                <a:spcPts val="600"/>
              </a:spcBef>
              <a:buBlip>
                <a:blip r:embed="rId3"/>
              </a:buBlip>
              <a:defRPr sz="2800"/>
            </a:lvl2pPr>
            <a:lvl3pPr marL="1320163" indent="-386713">
              <a:spcBef>
                <a:spcPts val="600"/>
              </a:spcBef>
              <a:buBlip>
                <a:blip r:embed="rId4"/>
              </a:buBlip>
              <a:defRPr sz="2800"/>
            </a:lvl3pPr>
            <a:lvl4pPr marL="1810808" indent="-429682">
              <a:spcBef>
                <a:spcPts val="600"/>
              </a:spcBef>
              <a:buBlip>
                <a:blip r:embed="rId4"/>
              </a:buBlip>
              <a:defRPr sz="2800"/>
            </a:lvl4pPr>
            <a:lvl5pPr marL="2248958" indent="-429683">
              <a:spcBef>
                <a:spcPts val="600"/>
              </a:spcBef>
              <a:buBlip>
                <a:blip r:embed="rId4"/>
              </a:buBlip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None/>
              <a:defRPr sz="2400" b="1"/>
            </a:lvl1pPr>
            <a:lvl2pPr marL="0" indent="0">
              <a:spcBef>
                <a:spcPts val="500"/>
              </a:spcBef>
              <a:buSzTx/>
              <a:buNone/>
              <a:defRPr sz="2400" b="1"/>
            </a:lvl2pPr>
            <a:lvl3pPr marL="0" indent="0">
              <a:spcBef>
                <a:spcPts val="500"/>
              </a:spcBef>
              <a:buSzTx/>
              <a:buNone/>
              <a:defRPr sz="2400" b="1"/>
            </a:lvl3pPr>
            <a:lvl4pPr marL="0" indent="0">
              <a:spcBef>
                <a:spcPts val="500"/>
              </a:spcBef>
              <a:buSzTx/>
              <a:buNone/>
              <a:defRPr sz="2400" b="1"/>
            </a:lvl4pPr>
            <a:lvl5pPr marL="0" indent="0">
              <a:spcBef>
                <a:spcPts val="500"/>
              </a:spcBef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Textplatzhalter 4"/>
          <p:cNvSpPr>
            <a:spLocks noGrp="1"/>
          </p:cNvSpPr>
          <p:nvPr>
            <p:ph type="body" sz="quarter" idx="13"/>
          </p:nvPr>
        </p:nvSpPr>
        <p:spPr>
          <a:xfrm>
            <a:off x="4645025" y="1535111"/>
            <a:ext cx="4041775" cy="639767"/>
          </a:xfrm>
          <a:prstGeom prst="rect">
            <a:avLst/>
          </a:prstGeom>
        </p:spPr>
        <p:txBody>
          <a:bodyPr anchor="b"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6" cy="116205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2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buBlip>
                <a:blip r:embed="rId2"/>
              </a:buBlip>
              <a:defRPr sz="3200"/>
            </a:lvl1pPr>
            <a:lvl2pPr marL="835477" indent="-359227">
              <a:spcBef>
                <a:spcPts val="700"/>
              </a:spcBef>
              <a:buBlip>
                <a:blip r:embed="rId3"/>
              </a:buBlip>
              <a:defRPr sz="3200"/>
            </a:lvl2pPr>
            <a:lvl3pPr marL="1301750" indent="-368300">
              <a:spcBef>
                <a:spcPts val="700"/>
              </a:spcBef>
              <a:buBlip>
                <a:blip r:embed="rId4"/>
              </a:buBlip>
              <a:defRPr sz="3200"/>
            </a:lvl3pPr>
            <a:lvl4pPr marL="1823085" indent="-441960">
              <a:spcBef>
                <a:spcPts val="700"/>
              </a:spcBef>
              <a:buBlip>
                <a:blip r:embed="rId4"/>
              </a:buBlip>
              <a:defRPr sz="3200"/>
            </a:lvl4pPr>
            <a:lvl5pPr marL="2261235" indent="-441960">
              <a:spcBef>
                <a:spcPts val="700"/>
              </a:spcBef>
              <a:buBlip>
                <a:blip r:embed="rId4"/>
              </a:buBlip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Textplatzhalter 3"/>
          <p:cNvSpPr>
            <a:spLocks noGrp="1"/>
          </p:cNvSpPr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4" cy="56673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102" name="Bildplatzhalter 2"/>
          <p:cNvSpPr>
            <a:spLocks noGrp="1"/>
          </p:cNvSpPr>
          <p:nvPr>
            <p:ph type="pic" sz="half" idx="13"/>
          </p:nvPr>
        </p:nvSpPr>
        <p:spPr>
          <a:xfrm>
            <a:off x="1792288" y="612775"/>
            <a:ext cx="5486404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4" cy="804866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None/>
              <a:defRPr sz="1400"/>
            </a:lvl1pPr>
            <a:lvl2pPr marL="0" indent="0">
              <a:spcBef>
                <a:spcPts val="300"/>
              </a:spcBef>
              <a:buSzTx/>
              <a:buNone/>
              <a:defRPr sz="1400"/>
            </a:lvl2pPr>
            <a:lvl3pPr marL="0" indent="0">
              <a:spcBef>
                <a:spcPts val="300"/>
              </a:spcBef>
              <a:buSzTx/>
              <a:buNone/>
              <a:defRPr sz="1400"/>
            </a:lvl3pPr>
            <a:lvl4pPr marL="0" indent="0">
              <a:spcBef>
                <a:spcPts val="300"/>
              </a:spcBef>
              <a:buSzTx/>
              <a:buNone/>
              <a:defRPr sz="1400"/>
            </a:lvl4pPr>
            <a:lvl5pPr marL="0" indent="0">
              <a:spcBef>
                <a:spcPts val="300"/>
              </a:spcBef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jpe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Picture 9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Picture 9" descr="Picture 9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7667625" y="341313"/>
            <a:ext cx="1084263" cy="495302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Line 5"/>
          <p:cNvSpPr/>
          <p:nvPr/>
        </p:nvSpPr>
        <p:spPr>
          <a:xfrm>
            <a:off x="-4766" y="6381748"/>
            <a:ext cx="9148768" cy="1589"/>
          </a:xfrm>
          <a:prstGeom prst="line">
            <a:avLst/>
          </a:prstGeom>
          <a:ln w="12600">
            <a:solidFill>
              <a:srgbClr val="00927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5" name="Rectangle 2"/>
          <p:cNvSpPr/>
          <p:nvPr/>
        </p:nvSpPr>
        <p:spPr>
          <a:xfrm>
            <a:off x="0" y="6396037"/>
            <a:ext cx="9144000" cy="461966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9" name="Gruppieren 14"/>
          <p:cNvGrpSpPr/>
          <p:nvPr/>
        </p:nvGrpSpPr>
        <p:grpSpPr>
          <a:xfrm>
            <a:off x="-4766" y="6381747"/>
            <a:ext cx="9148771" cy="403229"/>
            <a:chOff x="0" y="0"/>
            <a:chExt cx="9148769" cy="403227"/>
          </a:xfrm>
        </p:grpSpPr>
        <p:sp>
          <p:nvSpPr>
            <p:cNvPr id="6" name="CustomShape 1"/>
            <p:cNvSpPr txBox="1"/>
            <p:nvPr/>
          </p:nvSpPr>
          <p:spPr>
            <a:xfrm>
              <a:off x="7434268" y="47628"/>
              <a:ext cx="1535117" cy="355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1200">
                  <a:latin typeface="DINMittelschrift"/>
                  <a:ea typeface="DINMittelschrift"/>
                  <a:cs typeface="DINMittelschrift"/>
                  <a:sym typeface="DINMittelschrift"/>
                </a:defRPr>
              </a:lvl1pPr>
            </a:lstStyle>
            <a:p>
              <a:r>
                <a:t>Technology for Pervasive Computing</a:t>
              </a:r>
            </a:p>
          </p:txBody>
        </p:sp>
        <p:sp>
          <p:nvSpPr>
            <p:cNvPr id="7" name="Line 5"/>
            <p:cNvSpPr/>
            <p:nvPr/>
          </p:nvSpPr>
          <p:spPr>
            <a:xfrm>
              <a:off x="-1" y="0"/>
              <a:ext cx="9148771" cy="1589"/>
            </a:xfrm>
            <a:prstGeom prst="line">
              <a:avLst/>
            </a:prstGeom>
            <a:noFill/>
            <a:ln w="12600" cap="flat">
              <a:solidFill>
                <a:srgbClr val="00927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pic>
          <p:nvPicPr>
            <p:cNvPr id="8" name="Picture 3" descr="Picture 3"/>
            <p:cNvPicPr>
              <a:picLocks noChangeAspect="1"/>
            </p:cNvPicPr>
            <p:nvPr/>
          </p:nvPicPr>
          <p:blipFill>
            <a:blip r:embed="rId15">
              <a:extLst/>
            </a:blip>
            <a:stretch>
              <a:fillRect/>
            </a:stretch>
          </p:blipFill>
          <p:spPr>
            <a:xfrm>
              <a:off x="6076959" y="49215"/>
              <a:ext cx="1285880" cy="3286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0" name="Rectangle 11"/>
          <p:cNvSpPr txBox="1"/>
          <p:nvPr/>
        </p:nvSpPr>
        <p:spPr>
          <a:xfrm>
            <a:off x="612775" y="6445250"/>
            <a:ext cx="86360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14.02.2018</a:t>
            </a:r>
          </a:p>
        </p:txBody>
      </p:sp>
      <p:sp>
        <p:nvSpPr>
          <p:cNvPr id="11" name="Line 4"/>
          <p:cNvSpPr/>
          <p:nvPr/>
        </p:nvSpPr>
        <p:spPr>
          <a:xfrm>
            <a:off x="390527" y="895348"/>
            <a:ext cx="8374068" cy="12704"/>
          </a:xfrm>
          <a:prstGeom prst="line">
            <a:avLst/>
          </a:prstGeom>
          <a:ln w="12600">
            <a:solidFill>
              <a:srgbClr val="00927F"/>
            </a:solidFill>
          </a:ln>
        </p:spPr>
        <p:txBody>
          <a:bodyPr lIns="45718" tIns="45718" rIns="45718" bIns="45718"/>
          <a:lstStyle/>
          <a:p>
            <a:endParaRPr/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>
              <a:buBlip>
                <a:blip r:embed="rId16"/>
              </a:buBlip>
            </a:lvl1pPr>
            <a:lvl2pPr>
              <a:buBlip>
                <a:blip r:embed="rId17"/>
              </a:buBlip>
            </a:lvl2pPr>
            <a:lvl3pPr>
              <a:buBlip>
                <a:blip r:embed="rId18"/>
              </a:buBlip>
            </a:lvl3pPr>
            <a:lvl4pPr>
              <a:buBlip>
                <a:blip r:embed="rId18"/>
              </a:buBlip>
            </a:lvl4pPr>
            <a:lvl5pPr>
              <a:buBlip>
                <a:blip r:embed="rId18"/>
              </a:buBlip>
            </a:lvl5pPr>
          </a:lstStyle>
          <a:p>
            <a:r>
              <a:rPr lang="en-US" noProof="0" dirty="0"/>
              <a:t>Body Level One</a:t>
            </a:r>
          </a:p>
          <a:p>
            <a:pPr lvl="1"/>
            <a:r>
              <a:rPr lang="en-US" noProof="0" dirty="0"/>
              <a:t>Body Level Two</a:t>
            </a:r>
          </a:p>
          <a:p>
            <a:pPr lvl="2"/>
            <a:r>
              <a:rPr lang="en-US" noProof="0" dirty="0"/>
              <a:t>Body Level Three</a:t>
            </a:r>
          </a:p>
          <a:p>
            <a:pPr lvl="3"/>
            <a:r>
              <a:rPr lang="en-US" noProof="0" dirty="0"/>
              <a:t>Body Level Four</a:t>
            </a:r>
          </a:p>
          <a:p>
            <a:pPr lvl="4"/>
            <a:r>
              <a:rPr lang="en-US" noProof="0" dirty="0"/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50825" y="6445250"/>
            <a:ext cx="139837" cy="127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>
            <a:lvl1pPr>
              <a:spcBef>
                <a:spcPts val="500"/>
              </a:spcBef>
              <a:defRPr sz="900" b="1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1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314325" marR="0" indent="-314325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6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825500" marR="0" indent="-34925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7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1278729" marR="0" indent="-34527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8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1726406" marR="0" indent="-3452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8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2164556" marR="0" indent="-34528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100000"/>
        <a:buFontTx/>
        <a:buBlip>
          <a:blip r:embed="rId18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2612569" marR="0" indent="-3265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60000"/>
        <a:buFontTx/>
        <a:buBlip>
          <a:blip r:embed="rId19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3069769" marR="0" indent="-3265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60000"/>
        <a:buFontTx/>
        <a:buBlip>
          <a:blip r:embed="rId19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3526971" marR="0" indent="-32656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60000"/>
        <a:buFontTx/>
        <a:buBlip>
          <a:blip r:embed="rId19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3984171" marR="0" indent="-326571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Tx/>
        <a:buSzPct val="60000"/>
        <a:buFontTx/>
        <a:buBlip>
          <a:blip r:embed="rId19"/>
        </a:buBlip>
        <a:tabLst/>
        <a:defRPr sz="2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Tx/>
        <a:buFontTx/>
        <a:buNone/>
        <a:tabLst/>
        <a:defRPr sz="900" b="1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(null)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(null)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(null)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W-FiCloud.2016.3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5.png"/><Relationship Id="rId9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(null)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(null)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2"/>
          <p:cNvSpPr txBox="1"/>
          <p:nvPr/>
        </p:nvSpPr>
        <p:spPr>
          <a:xfrm>
            <a:off x="395288" y="1466934"/>
            <a:ext cx="8389937" cy="666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spAutoFit/>
          </a:bodyPr>
          <a:lstStyle/>
          <a:p>
            <a:pPr>
              <a:lnSpc>
                <a:spcPct val="90000"/>
              </a:lnSpc>
              <a:defRPr sz="2400" b="1"/>
            </a:pPr>
            <a:r>
              <a:rPr dirty="0"/>
              <a:t>A System Design for Interacting with Linked Data in the Manufacturing Domain</a:t>
            </a:r>
          </a:p>
        </p:txBody>
      </p:sp>
      <p:sp>
        <p:nvSpPr>
          <p:cNvPr id="132" name="Rectangle 3"/>
          <p:cNvSpPr txBox="1"/>
          <p:nvPr/>
        </p:nvSpPr>
        <p:spPr>
          <a:xfrm>
            <a:off x="396874" y="2349499"/>
            <a:ext cx="8370890" cy="450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/>
          <a:p>
            <a:pPr>
              <a:defRPr sz="1600" b="1"/>
            </a:pPr>
            <a:r>
              <a:rPr dirty="0"/>
              <a:t>Bachelor’s Thesis - Final Presentation </a:t>
            </a:r>
          </a:p>
          <a:p>
            <a:pPr>
              <a:defRPr sz="1600"/>
            </a:pPr>
            <a:r>
              <a:rPr dirty="0"/>
              <a:t>Matthias Schedel    - February 14, 2018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2. Open Graph View App</a:t>
            </a:r>
          </a:p>
        </p:txBody>
      </p:sp>
      <p:sp>
        <p:nvSpPr>
          <p:cNvPr id="301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0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t="10686"/>
          <a:stretch>
            <a:fillRect/>
          </a:stretch>
        </p:blipFill>
        <p:spPr>
          <a:xfrm>
            <a:off x="-289272" y="991806"/>
            <a:ext cx="9719369" cy="5660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3. Select Entity Type in List View App</a:t>
            </a:r>
          </a:p>
        </p:txBody>
      </p:sp>
      <p:sp>
        <p:nvSpPr>
          <p:cNvPr id="305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0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t="10686"/>
          <a:stretch>
            <a:fillRect/>
          </a:stretch>
        </p:blipFill>
        <p:spPr>
          <a:xfrm>
            <a:off x="-289271" y="1003838"/>
            <a:ext cx="9719368" cy="5660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r>
              <a:t>4. Search for Product with Id 109 in List View App</a:t>
            </a:r>
          </a:p>
        </p:txBody>
      </p:sp>
      <p:sp>
        <p:nvSpPr>
          <p:cNvPr id="309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10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t="10425"/>
          <a:stretch>
            <a:fillRect/>
          </a:stretch>
        </p:blipFill>
        <p:spPr>
          <a:xfrm>
            <a:off x="-274555" y="1035198"/>
            <a:ext cx="9689935" cy="5659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5. Enable User Context  in Graph View App</a:t>
            </a:r>
          </a:p>
        </p:txBody>
      </p:sp>
      <p:sp>
        <p:nvSpPr>
          <p:cNvPr id="313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1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t="10960"/>
          <a:stretch>
            <a:fillRect/>
          </a:stretch>
        </p:blipFill>
        <p:spPr>
          <a:xfrm>
            <a:off x="-260895" y="1052973"/>
            <a:ext cx="9662615" cy="56100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6. Select Product with Id 109 in List View app</a:t>
            </a:r>
          </a:p>
        </p:txBody>
      </p:sp>
      <p:sp>
        <p:nvSpPr>
          <p:cNvPr id="31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1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rcRect t="10716"/>
          <a:stretch>
            <a:fillRect/>
          </a:stretch>
        </p:blipFill>
        <p:spPr>
          <a:xfrm>
            <a:off x="-245396" y="1080505"/>
            <a:ext cx="9631617" cy="5607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7. Open a Tree View App</a:t>
            </a:r>
          </a:p>
        </p:txBody>
      </p:sp>
      <p:sp>
        <p:nvSpPr>
          <p:cNvPr id="321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22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rcRect t="10690"/>
          <a:stretch>
            <a:fillRect/>
          </a:stretch>
        </p:blipFill>
        <p:spPr>
          <a:xfrm>
            <a:off x="-241849" y="1069471"/>
            <a:ext cx="9581438" cy="557980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8. Enable User Context in the Tree View App</a:t>
            </a:r>
          </a:p>
        </p:txBody>
      </p:sp>
      <p:sp>
        <p:nvSpPr>
          <p:cNvPr id="325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26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t="10426"/>
          <a:stretch>
            <a:fillRect/>
          </a:stretch>
        </p:blipFill>
        <p:spPr>
          <a:xfrm>
            <a:off x="-251307" y="1088988"/>
            <a:ext cx="9643439" cy="56325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9. Select an Observation in the Graph View App</a:t>
            </a:r>
          </a:p>
        </p:txBody>
      </p:sp>
      <p:sp>
        <p:nvSpPr>
          <p:cNvPr id="329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30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rcRect t="10425"/>
          <a:stretch>
            <a:fillRect/>
          </a:stretch>
        </p:blipFill>
        <p:spPr>
          <a:xfrm>
            <a:off x="-233752" y="1134582"/>
            <a:ext cx="9568151" cy="55885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10. Expand Tree View at </a:t>
            </a:r>
            <a:r>
              <a:rPr lang="de-DE" dirty="0"/>
              <a:t>R</a:t>
            </a:r>
            <a:r>
              <a:rPr dirty="0" err="1"/>
              <a:t>oot</a:t>
            </a:r>
            <a:endParaRPr dirty="0"/>
          </a:p>
        </p:txBody>
      </p:sp>
      <p:sp>
        <p:nvSpPr>
          <p:cNvPr id="333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3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rcRect t="10686"/>
          <a:stretch>
            <a:fillRect/>
          </a:stretch>
        </p:blipFill>
        <p:spPr>
          <a:xfrm>
            <a:off x="-253071" y="1114685"/>
            <a:ext cx="9605690" cy="55942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365" name="Text Box 1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36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 - Overview</a:t>
            </a:r>
          </a:p>
        </p:txBody>
      </p:sp>
      <p:sp>
        <p:nvSpPr>
          <p:cNvPr id="367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393699" y="1197768"/>
            <a:ext cx="4630121" cy="312698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5 Participants without domain experience</a:t>
            </a:r>
          </a:p>
          <a:p>
            <a:pPr>
              <a:buBlip>
                <a:blip r:embed="rId2"/>
              </a:buBlip>
            </a:pPr>
            <a:r>
              <a:rPr lang="en-US" dirty="0"/>
              <a:t>Task T1 as introduction example</a:t>
            </a:r>
          </a:p>
          <a:p>
            <a:pPr>
              <a:buBlip>
                <a:blip r:embed="rId2"/>
              </a:buBlip>
            </a:pPr>
            <a:r>
              <a:rPr lang="en-US" dirty="0"/>
              <a:t>Tasks T2-T4 each 5 minutes</a:t>
            </a:r>
          </a:p>
          <a:p>
            <a:pPr>
              <a:buBlip>
                <a:blip r:embed="rId2"/>
              </a:buBlip>
            </a:pPr>
            <a:r>
              <a:rPr lang="en-US" dirty="0"/>
              <a:t>Goal: Investigate benefits of graph structure</a:t>
            </a:r>
          </a:p>
          <a:p>
            <a:pPr>
              <a:buBlip>
                <a:blip r:embed="rId2"/>
              </a:buBlip>
            </a:pPr>
            <a:r>
              <a:rPr lang="en-US" dirty="0"/>
              <a:t>Compare common operator tasks in effort and speed </a:t>
            </a:r>
          </a:p>
        </p:txBody>
      </p:sp>
      <p:pic>
        <p:nvPicPr>
          <p:cNvPr id="368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3821" y="995601"/>
            <a:ext cx="3817104" cy="2862828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op floor scenario">
            <a:extLst>
              <a:ext uri="{FF2B5EF4-FFF2-40B4-BE49-F238E27FC236}">
                <a16:creationId xmlns:a16="http://schemas.microsoft.com/office/drawing/2014/main" id="{3C921B50-45F6-294B-87E1-D15EF32A90FD}"/>
              </a:ext>
            </a:extLst>
          </p:cNvPr>
          <p:cNvSpPr txBox="1"/>
          <p:nvPr/>
        </p:nvSpPr>
        <p:spPr>
          <a:xfrm>
            <a:off x="4890733" y="3958680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User environment of participants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C62F15-8151-4A49-ADC9-8FA2E354D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983" y="4340274"/>
            <a:ext cx="5429227" cy="1520792"/>
          </a:xfrm>
          <a:prstGeom prst="rect">
            <a:avLst/>
          </a:prstGeom>
        </p:spPr>
      </p:pic>
      <p:sp>
        <p:nvSpPr>
          <p:cNvPr id="11" name="Shop floor scenario">
            <a:extLst>
              <a:ext uri="{FF2B5EF4-FFF2-40B4-BE49-F238E27FC236}">
                <a16:creationId xmlns:a16="http://schemas.microsoft.com/office/drawing/2014/main" id="{E2686A38-102D-1442-921B-6C89600AF312}"/>
              </a:ext>
            </a:extLst>
          </p:cNvPr>
          <p:cNvSpPr txBox="1"/>
          <p:nvPr/>
        </p:nvSpPr>
        <p:spPr>
          <a:xfrm>
            <a:off x="2074023" y="5876591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Evaluation tasks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Structure</a:t>
            </a:r>
          </a:p>
        </p:txBody>
      </p:sp>
      <p:sp>
        <p:nvSpPr>
          <p:cNvPr id="140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Motivation - Challenges in Smart Manufacturing</a:t>
            </a:r>
          </a:p>
          <a:p>
            <a:pPr marL="0" indent="0">
              <a:buNone/>
            </a:pP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Related Work -  Interaction systems and user evaluations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Design - Dataflow chain on the shop floor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Implementation - Visualization apps and extensible data interfaces</a:t>
            </a:r>
          </a:p>
          <a:p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Evaluation – PCB maintenance scenario</a:t>
            </a:r>
          </a:p>
          <a:p>
            <a:pPr>
              <a:buBlip>
                <a:blip r:embed="rId3"/>
              </a:buBlip>
            </a:pP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Conclusion - Future outlook of the interaction system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Rectangle 12"/>
          <p:cNvSpPr txBox="1"/>
          <p:nvPr/>
        </p:nvSpPr>
        <p:spPr>
          <a:xfrm>
            <a:off x="1701800" y="6445250"/>
            <a:ext cx="4248150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rPr lang="en-US"/>
              <a:t>Matthias Schedel - Shop-Floor Linked Data Graph </a:t>
            </a:r>
          </a:p>
        </p:txBody>
      </p:sp>
      <p:sp>
        <p:nvSpPr>
          <p:cNvPr id="375" name="Text Box 11"/>
          <p:cNvSpPr txBox="1">
            <a:spLocks noGrp="1"/>
          </p:cNvSpPr>
          <p:nvPr>
            <p:ph type="sldNum" sz="quarter" idx="4294967295"/>
          </p:nvPr>
        </p:nvSpPr>
        <p:spPr>
          <a:xfrm>
            <a:off x="250825" y="6445250"/>
            <a:ext cx="128240" cy="138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t>20</a:t>
            </a:fld>
            <a:endParaRPr lang="en-US"/>
          </a:p>
        </p:txBody>
      </p:sp>
      <p:sp>
        <p:nvSpPr>
          <p:cNvPr id="37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Evaluation – Results SUS and UEQ</a:t>
            </a:r>
          </a:p>
        </p:txBody>
      </p:sp>
      <p:sp>
        <p:nvSpPr>
          <p:cNvPr id="377" name="Rectangle 3"/>
          <p:cNvSpPr txBox="1">
            <a:spLocks noGrp="1"/>
          </p:cNvSpPr>
          <p:nvPr>
            <p:ph type="body" idx="1"/>
          </p:nvPr>
        </p:nvSpPr>
        <p:spPr>
          <a:xfrm>
            <a:off x="393700" y="1197768"/>
            <a:ext cx="2481890" cy="225874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SUS score: 72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Highest: 85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Lowest: 54</a:t>
            </a:r>
          </a:p>
          <a:p>
            <a:pPr lvl="1">
              <a:buBlip>
                <a:blip r:embed="rId3"/>
              </a:buBlip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E3EC076-A0C9-9746-AF46-06AEF5870B29}"/>
              </a:ext>
            </a:extLst>
          </p:cNvPr>
          <p:cNvGrpSpPr/>
          <p:nvPr/>
        </p:nvGrpSpPr>
        <p:grpSpPr>
          <a:xfrm>
            <a:off x="2875590" y="1213339"/>
            <a:ext cx="5874710" cy="2054493"/>
            <a:chOff x="320742" y="2570205"/>
            <a:chExt cx="8599029" cy="3007237"/>
          </a:xfrm>
        </p:grpSpPr>
        <p:pic>
          <p:nvPicPr>
            <p:cNvPr id="378" name="Picture 7" descr="Picture 7"/>
            <p:cNvPicPr>
              <a:picLocks noChangeAspect="1"/>
            </p:cNvPicPr>
            <p:nvPr/>
          </p:nvPicPr>
          <p:blipFill>
            <a:blip r:embed="rId4">
              <a:extLst/>
            </a:blip>
            <a:srcRect t="39166" b="38711"/>
            <a:stretch>
              <a:fillRect/>
            </a:stretch>
          </p:blipFill>
          <p:spPr>
            <a:xfrm>
              <a:off x="320742" y="2570205"/>
              <a:ext cx="8599029" cy="269189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7" name="Shop floor scenario">
              <a:extLst>
                <a:ext uri="{FF2B5EF4-FFF2-40B4-BE49-F238E27FC236}">
                  <a16:creationId xmlns:a16="http://schemas.microsoft.com/office/drawing/2014/main" id="{6B429173-9A1F-374D-9901-23491413E51B}"/>
                </a:ext>
              </a:extLst>
            </p:cNvPr>
            <p:cNvSpPr txBox="1"/>
            <p:nvPr/>
          </p:nvSpPr>
          <p:spPr>
            <a:xfrm>
              <a:off x="320742" y="5262095"/>
              <a:ext cx="8599029" cy="31534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/>
            <a:p>
              <a:pPr algn="ctr">
                <a:defRPr sz="1400"/>
              </a:pPr>
              <a:r>
                <a:rPr lang="en-US" sz="800"/>
                <a:t>SUS results of study – scale created by Kortum at al.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92B2B9-F267-5F4D-864F-E460586DAC7C}"/>
              </a:ext>
            </a:extLst>
          </p:cNvPr>
          <p:cNvGrpSpPr/>
          <p:nvPr/>
        </p:nvGrpSpPr>
        <p:grpSpPr>
          <a:xfrm>
            <a:off x="2875590" y="3671955"/>
            <a:ext cx="5874710" cy="1772518"/>
            <a:chOff x="509451" y="1387050"/>
            <a:chExt cx="8634549" cy="2605217"/>
          </a:xfrm>
        </p:grpSpPr>
        <p:pic>
          <p:nvPicPr>
            <p:cNvPr id="8" name="Picture 2" descr="Picture 2">
              <a:extLst>
                <a:ext uri="{FF2B5EF4-FFF2-40B4-BE49-F238E27FC236}">
                  <a16:creationId xmlns:a16="http://schemas.microsoft.com/office/drawing/2014/main" id="{278913B3-FC1D-F545-8E6F-1ABC9DDAD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09451" y="1387050"/>
              <a:ext cx="8634549" cy="2288567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sp>
          <p:nvSpPr>
            <p:cNvPr id="9" name="Shop floor scenario">
              <a:extLst>
                <a:ext uri="{FF2B5EF4-FFF2-40B4-BE49-F238E27FC236}">
                  <a16:creationId xmlns:a16="http://schemas.microsoft.com/office/drawing/2014/main" id="{908848BF-8E16-0248-B6E4-4A6B36C85EEA}"/>
                </a:ext>
              </a:extLst>
            </p:cNvPr>
            <p:cNvSpPr txBox="1"/>
            <p:nvPr/>
          </p:nvSpPr>
          <p:spPr>
            <a:xfrm>
              <a:off x="509451" y="3675617"/>
              <a:ext cx="8634549" cy="31665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/>
            <a:p>
              <a:pPr algn="ctr">
                <a:defRPr sz="1400"/>
              </a:pPr>
              <a:r>
                <a:rPr lang="en-US" sz="800"/>
                <a:t>UEQ results of study compared with 247 other studies</a:t>
              </a:r>
            </a:p>
          </p:txBody>
        </p:sp>
      </p:grpSp>
      <p:sp>
        <p:nvSpPr>
          <p:cNvPr id="13" name="Rectangle 3">
            <a:extLst>
              <a:ext uri="{FF2B5EF4-FFF2-40B4-BE49-F238E27FC236}">
                <a16:creationId xmlns:a16="http://schemas.microsoft.com/office/drawing/2014/main" id="{FB0DD008-31E3-7C44-8247-720976111083}"/>
              </a:ext>
            </a:extLst>
          </p:cNvPr>
          <p:cNvSpPr txBox="1">
            <a:spLocks/>
          </p:cNvSpPr>
          <p:nvPr/>
        </p:nvSpPr>
        <p:spPr>
          <a:xfrm>
            <a:off x="390525" y="3671955"/>
            <a:ext cx="2481890" cy="2258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14325" marR="0" indent="-314325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2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25500" marR="0" indent="-3492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78729" marR="0" indent="-34527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6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26406" marR="0" indent="-3452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6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64556" marR="0" indent="-3452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6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12569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7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69769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7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26971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7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84171" marR="0" indent="-32657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7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/>
              <a:t>UEQ:</a:t>
            </a:r>
          </a:p>
          <a:p>
            <a:pPr lvl="1">
              <a:buBlip>
                <a:blip r:embed="rId2"/>
              </a:buBlip>
            </a:pPr>
            <a:r>
              <a:rPr lang="en-US"/>
              <a:t>Highest scale: Attractiveness with 1.666</a:t>
            </a:r>
          </a:p>
          <a:p>
            <a:pPr lvl="1">
              <a:buBlip>
                <a:blip r:embed="rId2"/>
              </a:buBlip>
            </a:pPr>
            <a:r>
              <a:rPr lang="en-US"/>
              <a:t>Lowest: Dependability with 0.8</a:t>
            </a: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Evaluation – Results Custom Questions</a:t>
            </a:r>
          </a:p>
        </p:txBody>
      </p:sp>
      <p:sp>
        <p:nvSpPr>
          <p:cNvPr id="38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rPr lang="en-US"/>
              <a:t>2 Questions with selected answers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39FE7-AA9F-BC4D-9614-4A5FC00554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99" y="1738830"/>
            <a:ext cx="7352428" cy="1906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99791D-B476-F44A-9DD2-C518B0E8DA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65"/>
          <a:stretch/>
        </p:blipFill>
        <p:spPr>
          <a:xfrm>
            <a:off x="894199" y="4185962"/>
            <a:ext cx="5904166" cy="1121534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Evaluation Results - Heatmaps</a:t>
            </a:r>
          </a:p>
        </p:txBody>
      </p:sp>
      <p:sp>
        <p:nvSpPr>
          <p:cNvPr id="390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4" y="1198562"/>
            <a:ext cx="4073962" cy="1975241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Recorded for each evaluation session</a:t>
            </a:r>
          </a:p>
          <a:p>
            <a:pPr>
              <a:buBlip>
                <a:blip r:embed="rId2"/>
              </a:buBlip>
            </a:pPr>
            <a:r>
              <a:rPr lang="en-US" dirty="0"/>
              <a:t>Click and Hover actions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91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0046" y="1007339"/>
            <a:ext cx="4481681" cy="2989785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op floor scenario">
            <a:extLst>
              <a:ext uri="{FF2B5EF4-FFF2-40B4-BE49-F238E27FC236}">
                <a16:creationId xmlns:a16="http://schemas.microsoft.com/office/drawing/2014/main" id="{B4E70AC7-3719-B04C-BD94-FD8949137C5B}"/>
              </a:ext>
            </a:extLst>
          </p:cNvPr>
          <p:cNvSpPr txBox="1"/>
          <p:nvPr/>
        </p:nvSpPr>
        <p:spPr>
          <a:xfrm>
            <a:off x="4729170" y="3893673"/>
            <a:ext cx="3440586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List View App with overlaid </a:t>
            </a:r>
            <a:r>
              <a:rPr lang="en-US" sz="800" dirty="0" err="1"/>
              <a:t>heatmap</a:t>
            </a:r>
            <a:r>
              <a:rPr lang="en-US" sz="800" dirty="0"/>
              <a:t> of mouse clicks</a:t>
            </a:r>
          </a:p>
        </p:txBody>
      </p:sp>
      <p:sp>
        <p:nvSpPr>
          <p:cNvPr id="7" name="Shop floor scenario">
            <a:extLst>
              <a:ext uri="{FF2B5EF4-FFF2-40B4-BE49-F238E27FC236}">
                <a16:creationId xmlns:a16="http://schemas.microsoft.com/office/drawing/2014/main" id="{5D6317D2-2D16-F049-B198-6B49F67C9346}"/>
              </a:ext>
            </a:extLst>
          </p:cNvPr>
          <p:cNvSpPr txBox="1"/>
          <p:nvPr/>
        </p:nvSpPr>
        <p:spPr>
          <a:xfrm>
            <a:off x="1018880" y="5272930"/>
            <a:ext cx="2747097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/>
              <a:t>List View App with overlaid heatmap of mouse clicks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1C1FD3-55B6-1E47-9F45-9144F92FDE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8" y="3173803"/>
            <a:ext cx="4147297" cy="2795416"/>
          </a:xfrm>
          <a:prstGeom prst="rect">
            <a:avLst/>
          </a:prstGeom>
        </p:spPr>
      </p:pic>
      <p:sp>
        <p:nvSpPr>
          <p:cNvPr id="9" name="Shop floor scenario">
            <a:extLst>
              <a:ext uri="{FF2B5EF4-FFF2-40B4-BE49-F238E27FC236}">
                <a16:creationId xmlns:a16="http://schemas.microsoft.com/office/drawing/2014/main" id="{C37675E4-4F9E-C844-B3C0-F7B30D10F873}"/>
              </a:ext>
            </a:extLst>
          </p:cNvPr>
          <p:cNvSpPr txBox="1"/>
          <p:nvPr/>
        </p:nvSpPr>
        <p:spPr>
          <a:xfrm>
            <a:off x="1018879" y="5969219"/>
            <a:ext cx="2747097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/>
              <a:t>Graph View App with overlaid heatmap of mouse clicks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A7EFA-ECFC-134A-9201-2163903EA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E3ACD9-2801-3546-BCC1-8EBA718675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model view App</a:t>
            </a:r>
          </a:p>
          <a:p>
            <a:pPr lvl="1"/>
            <a:r>
              <a:rPr lang="en-US" dirty="0"/>
              <a:t>Already developed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Augmented Reality App</a:t>
            </a:r>
          </a:p>
          <a:p>
            <a:pPr lvl="1"/>
            <a:r>
              <a:rPr lang="en-US" dirty="0"/>
              <a:t>Planned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A84834-6CC4-1F4D-8DE9-64CF71F11C4E}"/>
              </a:ext>
            </a:extLst>
          </p:cNvPr>
          <p:cNvGrpSpPr/>
          <p:nvPr/>
        </p:nvGrpSpPr>
        <p:grpSpPr>
          <a:xfrm>
            <a:off x="4760843" y="1053548"/>
            <a:ext cx="4090263" cy="2196548"/>
            <a:chOff x="4590141" y="1053548"/>
            <a:chExt cx="4260965" cy="219068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1F702D5-325F-6941-B20B-F1A621D8F1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854"/>
            <a:stretch/>
          </p:blipFill>
          <p:spPr>
            <a:xfrm>
              <a:off x="4590141" y="1053548"/>
              <a:ext cx="4260965" cy="218074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6A7CF3E-61F6-004E-AD20-4E07F67C1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0936" y="1321904"/>
              <a:ext cx="4042936" cy="1922327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94BC014-B0CB-5D4E-8A2C-30B5BD8928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775" y="3466965"/>
            <a:ext cx="3888393" cy="2550282"/>
          </a:xfrm>
          <a:prstGeom prst="rect">
            <a:avLst/>
          </a:prstGeom>
        </p:spPr>
      </p:pic>
      <p:sp>
        <p:nvSpPr>
          <p:cNvPr id="11" name="Shop floor scenario">
            <a:extLst>
              <a:ext uri="{FF2B5EF4-FFF2-40B4-BE49-F238E27FC236}">
                <a16:creationId xmlns:a16="http://schemas.microsoft.com/office/drawing/2014/main" id="{C79955DF-B892-3047-B65C-6F5A32DD6CBF}"/>
              </a:ext>
            </a:extLst>
          </p:cNvPr>
          <p:cNvSpPr txBox="1"/>
          <p:nvPr/>
        </p:nvSpPr>
        <p:spPr>
          <a:xfrm>
            <a:off x="4859229" y="3266436"/>
            <a:ext cx="388893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3D model view app</a:t>
            </a:r>
          </a:p>
        </p:txBody>
      </p:sp>
      <p:sp>
        <p:nvSpPr>
          <p:cNvPr id="12" name="Shop floor scenario">
            <a:extLst>
              <a:ext uri="{FF2B5EF4-FFF2-40B4-BE49-F238E27FC236}">
                <a16:creationId xmlns:a16="http://schemas.microsoft.com/office/drawing/2014/main" id="{1DE88C6C-8206-1F4F-9067-986E5DDE0F61}"/>
              </a:ext>
            </a:extLst>
          </p:cNvPr>
          <p:cNvSpPr txBox="1"/>
          <p:nvPr/>
        </p:nvSpPr>
        <p:spPr>
          <a:xfrm>
            <a:off x="4859229" y="6017247"/>
            <a:ext cx="388893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Example for augmented reality app</a:t>
            </a:r>
          </a:p>
        </p:txBody>
      </p:sp>
    </p:spTree>
    <p:extLst>
      <p:ext uri="{BB962C8B-B14F-4D97-AF65-F5344CB8AC3E}">
        <p14:creationId xmlns:p14="http://schemas.microsoft.com/office/powerpoint/2010/main" val="235042830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Rectangle 12"/>
          <p:cNvSpPr txBox="1"/>
          <p:nvPr/>
        </p:nvSpPr>
        <p:spPr>
          <a:xfrm>
            <a:off x="1701800" y="6445250"/>
            <a:ext cx="4248150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rPr lang="en-US"/>
              <a:t>Matthias Schedel - Shop-Floor Linked Data Graph </a:t>
            </a:r>
          </a:p>
        </p:txBody>
      </p:sp>
      <p:sp>
        <p:nvSpPr>
          <p:cNvPr id="398" name="Text Box 11"/>
          <p:cNvSpPr txBox="1">
            <a:spLocks noGrp="1"/>
          </p:cNvSpPr>
          <p:nvPr>
            <p:ph type="sldNum" sz="quarter" idx="4294967295"/>
          </p:nvPr>
        </p:nvSpPr>
        <p:spPr>
          <a:xfrm>
            <a:off x="250825" y="6445250"/>
            <a:ext cx="128240" cy="138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t>24</a:t>
            </a:fld>
            <a:endParaRPr lang="en-US"/>
          </a:p>
        </p:txBody>
      </p:sp>
      <p:sp>
        <p:nvSpPr>
          <p:cNvPr id="399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400" name="Rectangle 3"/>
          <p:cNvSpPr txBox="1">
            <a:spLocks noGrp="1"/>
          </p:cNvSpPr>
          <p:nvPr>
            <p:ph type="body" idx="1"/>
          </p:nvPr>
        </p:nvSpPr>
        <p:spPr>
          <a:xfrm>
            <a:off x="393698" y="1232669"/>
            <a:ext cx="8356604" cy="4894264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rPr lang="en-US" dirty="0"/>
              <a:t>2 major challenges addressed </a:t>
            </a:r>
          </a:p>
          <a:p>
            <a:pPr lvl="1"/>
            <a:r>
              <a:rPr lang="en-US" dirty="0"/>
              <a:t>Accessibility and acquisition of sensor data</a:t>
            </a:r>
          </a:p>
          <a:p>
            <a:pPr lvl="1"/>
            <a:r>
              <a:rPr lang="en-US" dirty="0"/>
              <a:t>Availability and readability of entity relationships</a:t>
            </a:r>
          </a:p>
          <a:p>
            <a:pPr lvl="1"/>
            <a:endParaRPr lang="en-US" dirty="0"/>
          </a:p>
          <a:p>
            <a:r>
              <a:rPr lang="en-US" dirty="0"/>
              <a:t>Evaluation</a:t>
            </a:r>
          </a:p>
          <a:p>
            <a:pPr lvl="1"/>
            <a:r>
              <a:rPr lang="en-US" dirty="0"/>
              <a:t>UEQ and SUS state good usability</a:t>
            </a:r>
          </a:p>
          <a:p>
            <a:pPr lvl="1"/>
            <a:r>
              <a:rPr lang="en-US" dirty="0"/>
              <a:t>Graph-structure can improve understanding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25</a:t>
            </a:fld>
            <a:endParaRPr/>
          </a:p>
        </p:txBody>
      </p:sp>
      <p:sp>
        <p:nvSpPr>
          <p:cNvPr id="414" name="Micro-service Architecture (Variante 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Implementation </a:t>
            </a:r>
            <a:r>
              <a:rPr lang="de-DE" dirty="0"/>
              <a:t>-</a:t>
            </a:r>
            <a:r>
              <a:rPr dirty="0"/>
              <a:t> </a:t>
            </a:r>
            <a:r>
              <a:rPr lang="de-DE" dirty="0"/>
              <a:t>User </a:t>
            </a:r>
            <a:r>
              <a:rPr dirty="0"/>
              <a:t>Dashboard</a:t>
            </a:r>
            <a:r>
              <a:rPr lang="de-DE" dirty="0"/>
              <a:t> (Backup)</a:t>
            </a:r>
            <a:endParaRPr dirty="0"/>
          </a:p>
        </p:txBody>
      </p:sp>
      <p:sp>
        <p:nvSpPr>
          <p:cNvPr id="415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16" name="Dashboard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Dashboard</a:t>
            </a:r>
          </a:p>
          <a:p>
            <a:pPr>
              <a:buBlip>
                <a:blip r:embed="rId3"/>
              </a:buBlip>
            </a:pPr>
            <a:r>
              <a:rPr dirty="0"/>
              <a:t>App</a:t>
            </a:r>
            <a:r>
              <a:rPr lang="de-DE" dirty="0"/>
              <a:t>S</a:t>
            </a:r>
            <a:r>
              <a:rPr dirty="0"/>
              <a:t>tore principle</a:t>
            </a:r>
          </a:p>
          <a:p>
            <a:pPr>
              <a:buBlip>
                <a:blip r:embed="rId3"/>
              </a:buBlip>
            </a:pPr>
            <a:r>
              <a:rPr dirty="0"/>
              <a:t>Customizable</a:t>
            </a:r>
          </a:p>
          <a:p>
            <a:pPr marL="0" indent="0">
              <a:buNone/>
            </a:pPr>
            <a:endParaRPr dirty="0"/>
          </a:p>
        </p:txBody>
      </p:sp>
      <p:pic>
        <p:nvPicPr>
          <p:cNvPr id="418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53428" y="1323011"/>
            <a:ext cx="5959769" cy="32353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26</a:t>
            </a:fld>
            <a:endParaRPr/>
          </a:p>
        </p:txBody>
      </p:sp>
      <p:sp>
        <p:nvSpPr>
          <p:cNvPr id="403" name="Micro-service Architecture (Variante 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Design - Building Blocks </a:t>
            </a:r>
            <a:r>
              <a:rPr lang="de-DE" dirty="0"/>
              <a:t>(Backup)</a:t>
            </a:r>
            <a:endParaRPr dirty="0"/>
          </a:p>
        </p:txBody>
      </p:sp>
      <p:sp>
        <p:nvSpPr>
          <p:cNvPr id="404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05" name="HTTP + REST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HTTP + REST</a:t>
            </a:r>
          </a:p>
          <a:p>
            <a:pPr>
              <a:buBlip>
                <a:blip r:embed="rId2"/>
              </a:buBlip>
            </a:pPr>
            <a:r>
              <a:rPr lang="en-US" dirty="0"/>
              <a:t>Event-driven messaging</a:t>
            </a:r>
          </a:p>
          <a:p>
            <a:pPr>
              <a:buBlip>
                <a:blip r:embed="rId2"/>
              </a:buBlip>
            </a:pPr>
            <a:r>
              <a:rPr lang="en-US" dirty="0"/>
              <a:t>Ontologies</a:t>
            </a:r>
          </a:p>
          <a:p>
            <a:pPr>
              <a:buBlip>
                <a:blip r:embed="rId2"/>
              </a:buBlip>
            </a:pPr>
            <a:r>
              <a:rPr lang="en-US" dirty="0"/>
              <a:t>JSON-LD (Frames)</a:t>
            </a:r>
          </a:p>
          <a:p>
            <a:pPr>
              <a:buBlip>
                <a:blip r:embed="rId2"/>
              </a:buBlip>
            </a:pPr>
            <a:r>
              <a:rPr lang="en-US" dirty="0"/>
              <a:t>Linked Data principles</a:t>
            </a:r>
          </a:p>
        </p:txBody>
      </p:sp>
      <p:pic>
        <p:nvPicPr>
          <p:cNvPr id="406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68710" y="1948719"/>
            <a:ext cx="4075614" cy="407561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op floor scenario">
            <a:extLst>
              <a:ext uri="{FF2B5EF4-FFF2-40B4-BE49-F238E27FC236}">
                <a16:creationId xmlns:a16="http://schemas.microsoft.com/office/drawing/2014/main" id="{A20AADF0-EF3C-1047-BCE8-FE88A653E110}"/>
              </a:ext>
            </a:extLst>
          </p:cNvPr>
          <p:cNvSpPr txBox="1"/>
          <p:nvPr/>
        </p:nvSpPr>
        <p:spPr>
          <a:xfrm>
            <a:off x="4473594" y="5985105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Linked Data principles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27</a:t>
            </a:fld>
            <a:endParaRPr/>
          </a:p>
        </p:txBody>
      </p:sp>
      <p:sp>
        <p:nvSpPr>
          <p:cNvPr id="409" name="Micro-service Architecture (Variante 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Implementation - Technology Stack </a:t>
            </a:r>
            <a:r>
              <a:rPr lang="de-DE" dirty="0"/>
              <a:t>(Backup)</a:t>
            </a:r>
            <a:endParaRPr dirty="0"/>
          </a:p>
        </p:txBody>
      </p:sp>
      <p:sp>
        <p:nvSpPr>
          <p:cNvPr id="410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11" name="Frameworks/ App-Core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Frameworks</a:t>
            </a:r>
          </a:p>
          <a:p>
            <a:pPr marL="790575" lvl="1" indent="-314325">
              <a:buBlip>
                <a:blip r:embed="rId2"/>
              </a:buBlip>
            </a:pPr>
            <a:r>
              <a:rPr lang="en-US" dirty="0"/>
              <a:t>.NET + Nancy, OWIN and …</a:t>
            </a:r>
          </a:p>
          <a:p>
            <a:pPr marL="790575" lvl="1" indent="-314325">
              <a:buBlip>
                <a:blip r:embed="rId2"/>
              </a:buBlip>
            </a:pPr>
            <a:r>
              <a:rPr lang="en-US" dirty="0"/>
              <a:t>Jena for Linked Data operations</a:t>
            </a:r>
          </a:p>
          <a:p>
            <a:pPr marL="790575" lvl="1" indent="-314325">
              <a:buBlip>
                <a:blip r:embed="rId2"/>
              </a:buBlip>
            </a:pPr>
            <a:r>
              <a:rPr lang="en-US" dirty="0" err="1"/>
              <a:t>Node.Js</a:t>
            </a:r>
            <a:r>
              <a:rPr lang="en-US" dirty="0"/>
              <a:t> + D3.Js</a:t>
            </a:r>
          </a:p>
          <a:p>
            <a:pPr>
              <a:buBlip>
                <a:blip r:embed="rId2"/>
              </a:buBlip>
            </a:pPr>
            <a:r>
              <a:rPr lang="en-US" dirty="0"/>
              <a:t>RDF Triple Store: Apache Jena </a:t>
            </a:r>
            <a:r>
              <a:rPr lang="en-US" dirty="0" err="1"/>
              <a:t>Fuseki</a:t>
            </a:r>
            <a:r>
              <a:rPr lang="en-US" dirty="0"/>
              <a:t> (Replaceable) </a:t>
            </a:r>
          </a:p>
          <a:p>
            <a:pPr>
              <a:buBlip>
                <a:blip r:embed="rId2"/>
              </a:buBlip>
            </a:pPr>
            <a:r>
              <a:rPr lang="en-US" dirty="0"/>
              <a:t>Communication: HTTP + Rest using Event Collaboration</a:t>
            </a:r>
          </a:p>
          <a:p>
            <a:pPr>
              <a:buBlip>
                <a:blip r:embed="rId2"/>
              </a:buBlip>
            </a:pPr>
            <a:r>
              <a:rPr lang="en-US" dirty="0"/>
              <a:t>Deployment: Docker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76670-AA79-804A-8A5D-4E271787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3D Model View App (Backup)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9AC55-23A4-8948-B67B-DB75A1E718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used in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0D88B-416F-9444-A651-67DF5B24D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41" y="1053548"/>
            <a:ext cx="4260965" cy="2826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737B8-F5AC-CD47-BA0C-1C7C6E7BD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880334"/>
            <a:ext cx="4653197" cy="221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354115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Rectangle 3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Set of technical and conceptual best practices</a:t>
            </a:r>
          </a:p>
          <a:p>
            <a:pPr marL="790575" lvl="1" indent="-314325">
              <a:buBlip>
                <a:blip r:embed="rId2"/>
              </a:buBlip>
            </a:pPr>
            <a:r>
              <a:t>Creating data</a:t>
            </a:r>
          </a:p>
          <a:p>
            <a:pPr marL="790575" lvl="1" indent="-314325">
              <a:buBlip>
                <a:blip r:embed="rId2"/>
              </a:buBlip>
            </a:pPr>
            <a:r>
              <a:t>Publishing data </a:t>
            </a:r>
          </a:p>
          <a:p>
            <a:pPr marL="790575" lvl="1" indent="-314325">
              <a:buBlip>
                <a:blip r:embed="rId2"/>
              </a:buBlip>
            </a:pPr>
            <a:r>
              <a:t>Connecting data on the web</a:t>
            </a:r>
          </a:p>
          <a:p>
            <a:pPr marL="790575" lvl="1" indent="-314325"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Principles can be applied to the manufacturing domain to create a resource description framework (RDF) for IIoT devices. </a:t>
            </a:r>
          </a:p>
          <a:p>
            <a:pPr>
              <a:buBlip>
                <a:blip r:embed="rId2"/>
              </a:buBlip>
            </a:pPr>
            <a:endParaRPr/>
          </a:p>
          <a:p>
            <a:pPr>
              <a:buBlip>
                <a:blip r:embed="rId2"/>
              </a:buBlip>
            </a:pPr>
            <a:r>
              <a:t>RDF</a:t>
            </a:r>
          </a:p>
          <a:p>
            <a:pPr marL="790575" lvl="1" indent="-314325">
              <a:buBlip>
                <a:blip r:embed="rId2"/>
              </a:buBlip>
            </a:pPr>
            <a:r>
              <a:t>Use URIs to name relationships between objects and the objects themselves (triple). </a:t>
            </a:r>
          </a:p>
          <a:p>
            <a:pPr marL="790575" lvl="1" indent="-314325">
              <a:buBlip>
                <a:blip r:embed="rId2"/>
              </a:buBlip>
            </a:pPr>
            <a:r>
              <a:t>Allows to share structured data between different applications. </a:t>
            </a:r>
          </a:p>
        </p:txBody>
      </p:sp>
      <p:sp>
        <p:nvSpPr>
          <p:cNvPr id="441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42" name="Text Box 1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29</a:t>
            </a:fld>
            <a:endParaRPr/>
          </a:p>
        </p:txBody>
      </p:sp>
      <p:sp>
        <p:nvSpPr>
          <p:cNvPr id="443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Linked Data (Backup)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Motiv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Background and Challenges</a:t>
            </a:r>
          </a:p>
        </p:txBody>
      </p:sp>
      <p:sp>
        <p:nvSpPr>
          <p:cNvPr id="143" name="Monitoring and maintenance of PCB production"/>
          <p:cNvSpPr txBox="1">
            <a:spLocks noGrp="1"/>
          </p:cNvSpPr>
          <p:nvPr>
            <p:ph type="body" sz="half" idx="1"/>
          </p:nvPr>
        </p:nvSpPr>
        <p:spPr>
          <a:xfrm>
            <a:off x="392114" y="1198562"/>
            <a:ext cx="4987274" cy="4894265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Blip>
                <a:blip r:embed="rId3"/>
              </a:buBlip>
            </a:pPr>
            <a:r>
              <a:rPr lang="en-US" dirty="0"/>
              <a:t>Background</a:t>
            </a:r>
          </a:p>
          <a:p>
            <a:pPr lvl="1">
              <a:lnSpc>
                <a:spcPct val="90000"/>
              </a:lnSpc>
              <a:buBlip>
                <a:blip r:embed="rId4"/>
              </a:buBlip>
            </a:pPr>
            <a:r>
              <a:rPr lang="en-US" dirty="0"/>
              <a:t>Monitoring and maintenance of PCB production depends on sensor data</a:t>
            </a:r>
          </a:p>
          <a:p>
            <a:pPr lvl="1">
              <a:lnSpc>
                <a:spcPct val="90000"/>
              </a:lnSpc>
              <a:buBlip>
                <a:blip r:embed="rId4"/>
              </a:buBlip>
            </a:pPr>
            <a:endParaRPr lang="en-US" dirty="0"/>
          </a:p>
          <a:p>
            <a:pPr>
              <a:lnSpc>
                <a:spcPct val="90000"/>
              </a:lnSpc>
              <a:buBlip>
                <a:blip r:embed="rId3"/>
              </a:buBlip>
            </a:pPr>
            <a:r>
              <a:rPr lang="en-US" dirty="0"/>
              <a:t>Challenges </a:t>
            </a:r>
          </a:p>
          <a:p>
            <a:pPr lvl="1">
              <a:lnSpc>
                <a:spcPct val="90000"/>
              </a:lnSpc>
              <a:buBlip>
                <a:blip r:embed="rId4"/>
              </a:buBlip>
            </a:pPr>
            <a:r>
              <a:rPr lang="en-US" dirty="0"/>
              <a:t>Creation of data islands</a:t>
            </a:r>
          </a:p>
          <a:p>
            <a:pPr lvl="2">
              <a:lnSpc>
                <a:spcPct val="90000"/>
              </a:lnSpc>
              <a:buBlip>
                <a:blip r:embed="rId5"/>
              </a:buBlip>
            </a:pPr>
            <a:r>
              <a:rPr lang="en-US" dirty="0"/>
              <a:t>Proprietary formats </a:t>
            </a:r>
          </a:p>
          <a:p>
            <a:pPr lvl="2">
              <a:lnSpc>
                <a:spcPct val="90000"/>
              </a:lnSpc>
              <a:buBlip>
                <a:blip r:embed="rId5"/>
              </a:buBlip>
            </a:pPr>
            <a:r>
              <a:rPr lang="en-US" dirty="0"/>
              <a:t>Hierarchical data  aggregation </a:t>
            </a:r>
          </a:p>
          <a:p>
            <a:pPr marL="476250" lvl="1" indent="0">
              <a:lnSpc>
                <a:spcPct val="90000"/>
              </a:lnSpc>
              <a:buNone/>
            </a:pPr>
            <a:r>
              <a:rPr lang="en-US" dirty="0">
                <a:sym typeface="Wingdings" pitchFamily="2" charset="2"/>
              </a:rPr>
              <a:t>	 </a:t>
            </a:r>
            <a:r>
              <a:rPr lang="en-US" dirty="0"/>
              <a:t>Relationships between actors often not available</a:t>
            </a:r>
          </a:p>
          <a:p>
            <a:pPr lvl="1">
              <a:lnSpc>
                <a:spcPct val="90000"/>
              </a:lnSpc>
              <a:buBlip>
                <a:blip r:embed="rId4"/>
              </a:buBlip>
            </a:pPr>
            <a:r>
              <a:rPr lang="en-US" dirty="0"/>
              <a:t>Data readability low</a:t>
            </a:r>
          </a:p>
          <a:p>
            <a:pPr lvl="2">
              <a:lnSpc>
                <a:spcPct val="90000"/>
              </a:lnSpc>
              <a:buBlip>
                <a:blip r:embed="rId4"/>
              </a:buBlip>
            </a:pPr>
            <a:r>
              <a:rPr lang="en-US" dirty="0"/>
              <a:t>Tools require expert knowledge</a:t>
            </a:r>
          </a:p>
          <a:p>
            <a:pPr marL="476250" lvl="1" indent="0">
              <a:lnSpc>
                <a:spcPct val="90000"/>
              </a:lnSpc>
              <a:buNone/>
            </a:pPr>
            <a:r>
              <a:rPr lang="en-US" dirty="0">
                <a:sym typeface="Wingdings" pitchFamily="2" charset="2"/>
              </a:rPr>
              <a:t>	 </a:t>
            </a:r>
            <a:r>
              <a:rPr lang="en-US" dirty="0"/>
              <a:t>Hard to understand cause and effect of complex events</a:t>
            </a:r>
          </a:p>
        </p:txBody>
      </p:sp>
      <p:pic>
        <p:nvPicPr>
          <p:cNvPr id="144" name="Picture 2" descr="Picture 2"/>
          <p:cNvPicPr>
            <a:picLocks noChangeAspect="1"/>
          </p:cNvPicPr>
          <p:nvPr/>
        </p:nvPicPr>
        <p:blipFill>
          <a:blip r:embed="rId6">
            <a:extLst/>
          </a:blip>
          <a:srcRect l="8855" t="9787" r="2063"/>
          <a:stretch>
            <a:fillRect/>
          </a:stretch>
        </p:blipFill>
        <p:spPr>
          <a:xfrm>
            <a:off x="5379388" y="1327769"/>
            <a:ext cx="3557146" cy="18011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4" name="Group 6"/>
          <p:cNvGrpSpPr/>
          <p:nvPr/>
        </p:nvGrpSpPr>
        <p:grpSpPr>
          <a:xfrm>
            <a:off x="5379388" y="3561371"/>
            <a:ext cx="3557146" cy="2074908"/>
            <a:chOff x="0" y="0"/>
            <a:chExt cx="3902604" cy="2276415"/>
          </a:xfrm>
        </p:grpSpPr>
        <p:pic>
          <p:nvPicPr>
            <p:cNvPr id="145" name="Picture 7" descr="Picture 7"/>
            <p:cNvPicPr>
              <a:picLocks noChangeAspect="1"/>
            </p:cNvPicPr>
            <p:nvPr/>
          </p:nvPicPr>
          <p:blipFill>
            <a:blip r:embed="rId7">
              <a:extLst/>
            </a:blip>
            <a:srcRect t="19011" b="11374"/>
            <a:stretch>
              <a:fillRect/>
            </a:stretch>
          </p:blipFill>
          <p:spPr>
            <a:xfrm>
              <a:off x="0" y="0"/>
              <a:ext cx="3902605" cy="197307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6" name="Rechteck 17"/>
            <p:cNvSpPr txBox="1"/>
            <p:nvPr/>
          </p:nvSpPr>
          <p:spPr>
            <a:xfrm>
              <a:off x="0" y="1959699"/>
              <a:ext cx="3902605" cy="3167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800"/>
              </a:lvl1pPr>
            </a:lstStyle>
            <a:p>
              <a:r>
                <a:rPr dirty="0"/>
                <a:t>https://s-media-cache-ak0.pinimg.com/originals/1b/cc/6f/1bcc6f3a4ebb4564e2dfbd6778c6c46e.jpg</a:t>
              </a:r>
            </a:p>
          </p:txBody>
        </p:sp>
        <p:sp>
          <p:nvSpPr>
            <p:cNvPr id="147" name="Gerade Verbindung mit Pfeil 5"/>
            <p:cNvSpPr/>
            <p:nvPr/>
          </p:nvSpPr>
          <p:spPr>
            <a:xfrm flipV="1">
              <a:off x="1724139" y="121420"/>
              <a:ext cx="1" cy="546390"/>
            </a:xfrm>
            <a:prstGeom prst="line">
              <a:avLst/>
            </a:prstGeom>
            <a:noFill/>
            <a:ln w="57150" cap="flat">
              <a:solidFill>
                <a:srgbClr val="FFFF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8" name="Gerade Verbindung mit Pfeil 8"/>
            <p:cNvSpPr/>
            <p:nvPr/>
          </p:nvSpPr>
          <p:spPr>
            <a:xfrm>
              <a:off x="1727789" y="662795"/>
              <a:ext cx="654659" cy="1"/>
            </a:xfrm>
            <a:prstGeom prst="line">
              <a:avLst/>
            </a:prstGeom>
            <a:noFill/>
            <a:ln w="57150" cap="flat">
              <a:solidFill>
                <a:srgbClr val="FFFFFF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149" name="Bogen 10"/>
            <p:cNvSpPr/>
            <p:nvPr/>
          </p:nvSpPr>
          <p:spPr>
            <a:xfrm>
              <a:off x="1967029" y="160402"/>
              <a:ext cx="325292" cy="3035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11929" y="0"/>
                    <a:pt x="21600" y="9671"/>
                    <a:pt x="21600" y="21600"/>
                  </a:cubicBezTo>
                </a:path>
              </a:pathLst>
            </a:custGeom>
            <a:noFill/>
            <a:ln w="5715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0" name="Gleichschenkliges Dreieck 11"/>
            <p:cNvSpPr/>
            <p:nvPr/>
          </p:nvSpPr>
          <p:spPr>
            <a:xfrm rot="10800000">
              <a:off x="2235896" y="441605"/>
              <a:ext cx="109448" cy="91363"/>
            </a:xfrm>
            <a:prstGeom prst="triangle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1" name="Gleichschenkliges Dreieck 13"/>
            <p:cNvSpPr/>
            <p:nvPr/>
          </p:nvSpPr>
          <p:spPr>
            <a:xfrm rot="16200000">
              <a:off x="1866865" y="118126"/>
              <a:ext cx="105981" cy="94352"/>
            </a:xfrm>
            <a:prstGeom prst="triangle">
              <a:avLst/>
            </a:prstGeom>
            <a:solidFill>
              <a:srgbClr val="FFFFFF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2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2" name="Textfeld 12"/>
            <p:cNvSpPr txBox="1"/>
            <p:nvPr/>
          </p:nvSpPr>
          <p:spPr>
            <a:xfrm>
              <a:off x="1786836" y="648861"/>
              <a:ext cx="713741" cy="31339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x-shift</a:t>
              </a:r>
            </a:p>
          </p:txBody>
        </p:sp>
        <p:sp>
          <p:nvSpPr>
            <p:cNvPr id="153" name="Textfeld 15"/>
            <p:cNvSpPr txBox="1"/>
            <p:nvPr/>
          </p:nvSpPr>
          <p:spPr>
            <a:xfrm rot="16200000">
              <a:off x="1228301" y="275851"/>
              <a:ext cx="713741" cy="3133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600" b="1">
                  <a:solidFill>
                    <a:srgbClr val="FFFFFF"/>
                  </a:solidFill>
                </a:defRPr>
              </a:lvl1pPr>
            </a:lstStyle>
            <a:p>
              <a:r>
                <a:t>y-shift</a:t>
              </a:r>
            </a:p>
          </p:txBody>
        </p:sp>
      </p:grpSp>
      <p:sp>
        <p:nvSpPr>
          <p:cNvPr id="17" name="Shop floor scenario">
            <a:extLst>
              <a:ext uri="{FF2B5EF4-FFF2-40B4-BE49-F238E27FC236}">
                <a16:creationId xmlns:a16="http://schemas.microsoft.com/office/drawing/2014/main" id="{47F4A745-710C-C945-86F0-93CFEF36E0E7}"/>
              </a:ext>
            </a:extLst>
          </p:cNvPr>
          <p:cNvSpPr txBox="1"/>
          <p:nvPr/>
        </p:nvSpPr>
        <p:spPr>
          <a:xfrm>
            <a:off x="5376062" y="3128952"/>
            <a:ext cx="3560472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AOI device scans PCB during production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Related Work (Back up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Related Work (Back up)</a:t>
            </a:r>
          </a:p>
        </p:txBody>
      </p:sp>
      <p:sp>
        <p:nvSpPr>
          <p:cNvPr id="446" name="Graube, M., Ziegler, J., Urbas, L., &amp; Hladik, J. (2013). Linked data as enabler for mobile applications for complex tasks in industrial settings. IEEE International Conference on Emerging Technologies and Factory Automation, ETFA. https://doi.org/10.1109/ETFA.2013.6647948…"/>
          <p:cNvSpPr txBox="1">
            <a:spLocks noGrp="1"/>
          </p:cNvSpPr>
          <p:nvPr>
            <p:ph type="body" idx="1"/>
          </p:nvPr>
        </p:nvSpPr>
        <p:spPr>
          <a:xfrm>
            <a:off x="393698" y="1197767"/>
            <a:ext cx="8356604" cy="4894266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Graube, M., Ziegler, J., Urbas, L., &amp; Hladik, J. (2013). </a:t>
            </a:r>
            <a:r>
              <a:rPr b="1"/>
              <a:t>Linked data as enabler for mobile applications for complex tasks in industrial settings</a:t>
            </a:r>
            <a:r>
              <a:t>. IEEE International Conference on Emerging Technologies and Factory Automation, ETFA. https://doi.org/10.1109/ETFA.2013.6647948</a:t>
            </a:r>
          </a:p>
          <a:p>
            <a:pPr>
              <a:buBlip>
                <a:blip r:embed="rId2"/>
              </a:buBlip>
            </a:pPr>
            <a:r>
              <a:t>Pahl, C., Helmer, S., Miori, L., Sanin, J., &amp; Lee, B. (2016). </a:t>
            </a:r>
            <a:r>
              <a:rPr b="1"/>
              <a:t>A container-based edge cloud PaaS architecture based on raspberry Pi clusters</a:t>
            </a:r>
            <a:r>
              <a:t>. Proceedings - 2016 4th International Conference on Future Internet of Things and Cloud Workshops, W-FiCloud 2016, 117–124.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/>
              </a:rPr>
              <a:t>https://doi.org/10.1109/W-FiCloud.2016.36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49" name="Text Box 11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31</a:t>
            </a:fld>
            <a:endParaRPr/>
          </a:p>
        </p:txBody>
      </p:sp>
      <p:sp>
        <p:nvSpPr>
          <p:cNvPr id="45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2100"/>
            </a:pPr>
            <a:r>
              <a:rPr dirty="0"/>
              <a:t>Design – Requirements </a:t>
            </a:r>
            <a:r>
              <a:rPr lang="de-DE" dirty="0"/>
              <a:t>(Backup)</a:t>
            </a:r>
            <a:endParaRPr dirty="0"/>
          </a:p>
        </p:txBody>
      </p:sp>
      <p:sp>
        <p:nvSpPr>
          <p:cNvPr id="451" name="Rectangle 3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buBlip>
                <a:blip r:embed="rId3"/>
              </a:buBlip>
            </a:pPr>
            <a:r>
              <a:t>3 Components: Semantic, Storage and App-Dashboard</a:t>
            </a:r>
          </a:p>
          <a:p>
            <a:pPr>
              <a:lnSpc>
                <a:spcPct val="90000"/>
              </a:lnSpc>
              <a:buBlip>
                <a:blip r:embed="rId3"/>
              </a:buBlip>
            </a:pPr>
            <a:r>
              <a:t>R and System: </a:t>
            </a:r>
          </a:p>
          <a:p>
            <a:pPr>
              <a:lnSpc>
                <a:spcPct val="90000"/>
              </a:lnSpc>
              <a:buBlip>
                <a:blip r:embed="rId3"/>
              </a:buBlip>
            </a:pPr>
            <a:r>
              <a:t>Semantic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Apply ontology mapping to incoming data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R: Input kann abweichen - </a:t>
            </a:r>
          </a:p>
          <a:p>
            <a:pPr>
              <a:lnSpc>
                <a:spcPct val="90000"/>
              </a:lnSpc>
              <a:buBlip>
                <a:blip r:embed="rId3"/>
              </a:buBlip>
            </a:pPr>
            <a:r>
              <a:t>Storage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Storage Client for Graph-Database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R: Allow operations + Graph-DB independent</a:t>
            </a:r>
          </a:p>
          <a:p>
            <a:pPr>
              <a:lnSpc>
                <a:spcPct val="90000"/>
              </a:lnSpc>
              <a:buBlip>
                <a:blip r:embed="rId3"/>
              </a:buBlip>
            </a:pPr>
            <a:r>
              <a:t>App-Dashboard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Orchestration of specialized apps that perform user task individually or together in complex work flow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example 1) Graph Visualization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example 2) 3D-Model Visualization of Shop-floor</a:t>
            </a:r>
          </a:p>
          <a:p>
            <a:pPr marL="790575" lvl="1" indent="-314325">
              <a:lnSpc>
                <a:spcPct val="90000"/>
              </a:lnSpc>
              <a:buBlip>
                <a:blip r:embed="rId3"/>
              </a:buBlip>
            </a:pPr>
            <a:r>
              <a:t>R: User-Context aware</a:t>
            </a:r>
          </a:p>
          <a:p>
            <a:pPr marL="279400">
              <a:lnSpc>
                <a:spcPct val="90000"/>
              </a:lnSpc>
              <a:buBlip>
                <a:blip r:embed="rId3"/>
              </a:buBlip>
            </a:pPr>
            <a:r>
              <a:t>Visualization Apps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32</a:t>
            </a:fld>
            <a:endParaRPr/>
          </a:p>
        </p:txBody>
      </p:sp>
      <p:sp>
        <p:nvSpPr>
          <p:cNvPr id="430" name="Micro-service Architecture (Variante 1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Linked Data Technologies </a:t>
            </a:r>
            <a:r>
              <a:rPr lang="de-DE" dirty="0"/>
              <a:t>(Backup)</a:t>
            </a:r>
            <a:endParaRPr dirty="0"/>
          </a:p>
        </p:txBody>
      </p:sp>
      <p:sp>
        <p:nvSpPr>
          <p:cNvPr id="431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432" name="RDF, OWL…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dirty="0"/>
              <a:t>RDF, OWL</a:t>
            </a:r>
          </a:p>
          <a:p>
            <a:pPr>
              <a:buBlip>
                <a:blip r:embed="rId3"/>
              </a:buBlip>
            </a:pPr>
            <a:r>
              <a:rPr dirty="0"/>
              <a:t>SPARQL, JSON-LD</a:t>
            </a:r>
          </a:p>
          <a:p>
            <a:pPr>
              <a:buBlip>
                <a:blip r:embed="rId3"/>
              </a:buBlip>
            </a:pPr>
            <a:r>
              <a:rPr dirty="0" err="1"/>
              <a:t>Fuseki</a:t>
            </a:r>
            <a:r>
              <a:rPr dirty="0"/>
              <a:t>/Jena</a:t>
            </a:r>
          </a:p>
        </p:txBody>
      </p:sp>
      <p:pic>
        <p:nvPicPr>
          <p:cNvPr id="433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3752" y="4177217"/>
            <a:ext cx="2525388" cy="157515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4" descr="Picture 4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8990" y="4077423"/>
            <a:ext cx="1546108" cy="167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5" name="Picture 6" descr="Picture 6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302500" y="4077425"/>
            <a:ext cx="1674949" cy="167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436" name="Picture 10" descr="Picture 10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297289" y="4177217"/>
            <a:ext cx="1575157" cy="157515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op floor scenario">
            <a:extLst>
              <a:ext uri="{FF2B5EF4-FFF2-40B4-BE49-F238E27FC236}">
                <a16:creationId xmlns:a16="http://schemas.microsoft.com/office/drawing/2014/main" id="{0A9CD0EC-FE33-E74E-9D33-37C786996910}"/>
              </a:ext>
            </a:extLst>
          </p:cNvPr>
          <p:cNvSpPr txBox="1"/>
          <p:nvPr/>
        </p:nvSpPr>
        <p:spPr>
          <a:xfrm>
            <a:off x="4120404" y="5939890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Linked Data technologies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FFAD-5E71-C040-9ACC-6261F621A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56A727-56D8-3143-A5A7-B96E5D180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7732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3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pic>
        <p:nvPicPr>
          <p:cNvPr id="338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16" y="1545613"/>
            <a:ext cx="8934995" cy="4850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Implemtation: Visualization Dashboard</a:t>
            </a:r>
          </a:p>
        </p:txBody>
      </p:sp>
      <p:sp>
        <p:nvSpPr>
          <p:cNvPr id="341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2. Open List View</a:t>
            </a:r>
          </a:p>
        </p:txBody>
      </p:sp>
      <p:pic>
        <p:nvPicPr>
          <p:cNvPr id="342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916" y="1545613"/>
            <a:ext cx="8934995" cy="4850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 12"/>
          <p:cNvSpPr txBox="1"/>
          <p:nvPr/>
        </p:nvSpPr>
        <p:spPr>
          <a:xfrm>
            <a:off x="1701800" y="6445250"/>
            <a:ext cx="4248150" cy="138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rPr lang="en-US"/>
              <a:t>Matthias Schedel - Shop-Floor Linked Data Graph </a:t>
            </a:r>
          </a:p>
        </p:txBody>
      </p:sp>
      <p:sp>
        <p:nvSpPr>
          <p:cNvPr id="381" name="Text Box 11"/>
          <p:cNvSpPr txBox="1">
            <a:spLocks noGrp="1"/>
          </p:cNvSpPr>
          <p:nvPr>
            <p:ph type="sldNum" sz="quarter" idx="4294967295"/>
          </p:nvPr>
        </p:nvSpPr>
        <p:spPr>
          <a:xfrm>
            <a:off x="250825" y="6445250"/>
            <a:ext cx="128240" cy="1384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lang="en-US" smtClean="0"/>
              <a:t>36</a:t>
            </a:fld>
            <a:endParaRPr lang="en-US"/>
          </a:p>
        </p:txBody>
      </p:sp>
      <p:sp>
        <p:nvSpPr>
          <p:cNvPr id="382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Evaluation – Results UEQ</a:t>
            </a:r>
          </a:p>
        </p:txBody>
      </p:sp>
      <p:sp>
        <p:nvSpPr>
          <p:cNvPr id="383" name="Rectangle 3"/>
          <p:cNvSpPr txBox="1">
            <a:spLocks noGrp="1"/>
          </p:cNvSpPr>
          <p:nvPr>
            <p:ph type="body" idx="1"/>
          </p:nvPr>
        </p:nvSpPr>
        <p:spPr>
          <a:xfrm>
            <a:off x="393700" y="1197768"/>
            <a:ext cx="8356600" cy="4894263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UEQ:</a:t>
            </a:r>
          </a:p>
          <a:p>
            <a:pPr lvl="1">
              <a:buBlip>
                <a:blip r:embed="rId2"/>
              </a:buBlip>
            </a:pPr>
            <a:r>
              <a:rPr lang="en-US" dirty="0"/>
              <a:t>Highest scale: Attractiveness with 1.666</a:t>
            </a:r>
          </a:p>
          <a:p>
            <a:pPr lvl="1">
              <a:buBlip>
                <a:blip r:embed="rId2"/>
              </a:buBlip>
            </a:pPr>
            <a:r>
              <a:rPr lang="en-US" dirty="0"/>
              <a:t>Lowest: Dependability with 0.8</a:t>
            </a:r>
          </a:p>
        </p:txBody>
      </p:sp>
      <p:pic>
        <p:nvPicPr>
          <p:cNvPr id="38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825" y="2391419"/>
            <a:ext cx="8634549" cy="22885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Shop floor scenario">
            <a:extLst>
              <a:ext uri="{FF2B5EF4-FFF2-40B4-BE49-F238E27FC236}">
                <a16:creationId xmlns:a16="http://schemas.microsoft.com/office/drawing/2014/main" id="{E6F368A0-B641-9646-9AC9-8D7A8F83CD27}"/>
              </a:ext>
            </a:extLst>
          </p:cNvPr>
          <p:cNvSpPr txBox="1"/>
          <p:nvPr/>
        </p:nvSpPr>
        <p:spPr>
          <a:xfrm>
            <a:off x="2692919" y="4817765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/>
              <a:t>UEQ results of study compared with 247 other studies</a:t>
            </a: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190" name="Diagram 3"/>
          <p:cNvGrpSpPr/>
          <p:nvPr/>
        </p:nvGrpSpPr>
        <p:grpSpPr>
          <a:xfrm>
            <a:off x="392113" y="1493614"/>
            <a:ext cx="8356601" cy="3294001"/>
            <a:chOff x="0" y="0"/>
            <a:chExt cx="8356600" cy="3294000"/>
          </a:xfrm>
        </p:grpSpPr>
        <p:grpSp>
          <p:nvGrpSpPr>
            <p:cNvPr id="187" name="Group"/>
            <p:cNvGrpSpPr/>
            <p:nvPr/>
          </p:nvGrpSpPr>
          <p:grpSpPr>
            <a:xfrm>
              <a:off x="0" y="0"/>
              <a:ext cx="8356601" cy="1141921"/>
              <a:chOff x="0" y="0"/>
              <a:chExt cx="8356600" cy="1141920"/>
            </a:xfrm>
          </p:grpSpPr>
          <p:sp>
            <p:nvSpPr>
              <p:cNvPr id="185" name="Rounded Rectangle"/>
              <p:cNvSpPr/>
              <p:nvPr/>
            </p:nvSpPr>
            <p:spPr>
              <a:xfrm>
                <a:off x="0" y="0"/>
                <a:ext cx="8356601" cy="1141921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86" name="Prevent creation of data islands - Raw sensor data acquisition and Linked Data generation"/>
              <p:cNvSpPr txBox="1"/>
              <p:nvPr/>
            </p:nvSpPr>
            <p:spPr>
              <a:xfrm>
                <a:off x="55743" y="221004"/>
                <a:ext cx="8245115" cy="69991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76200" tIns="76200" rIns="76200" bIns="76200" numCol="1" anchor="ctr">
                <a:spAutoFit/>
              </a:bodyPr>
              <a:lstStyle>
                <a:lvl1pPr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t>Prevent creation of data islands - Raw sensor data acquisition and Linked Data generation</a:t>
                </a:r>
              </a:p>
            </p:txBody>
          </p:sp>
        </p:grpSp>
        <p:sp>
          <p:nvSpPr>
            <p:cNvPr id="188" name="Use of Linked Data adapters…"/>
            <p:cNvSpPr txBox="1"/>
            <p:nvPr/>
          </p:nvSpPr>
          <p:spPr>
            <a:xfrm>
              <a:off x="0" y="1141920"/>
              <a:ext cx="8356601" cy="600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2859" tIns="22859" rIns="22859" bIns="22859" numCol="1" anchor="t">
              <a:spAutoFit/>
            </a:bodyPr>
            <a:lstStyle/>
            <a:p>
              <a:pPr marL="171450" lvl="1" indent="-171450" defTabSz="800100">
                <a:lnSpc>
                  <a:spcPct val="90000"/>
                </a:lnSpc>
                <a:spcBef>
                  <a:spcPts val="400"/>
                </a:spcBef>
                <a:buSzPct val="100000"/>
                <a:buChar char="•"/>
              </a:pPr>
              <a:r>
                <a:t>Use of Linked Data adapters</a:t>
              </a:r>
            </a:p>
            <a:p>
              <a:pPr marL="171450" lvl="1" indent="-171450" defTabSz="800100">
                <a:lnSpc>
                  <a:spcPct val="90000"/>
                </a:lnSpc>
                <a:spcBef>
                  <a:spcPts val="400"/>
                </a:spcBef>
                <a:buSzPct val="100000"/>
                <a:buChar char="•"/>
              </a:pPr>
              <a:r>
                <a:t>Extendable and replace data interfaces</a:t>
              </a:r>
            </a:p>
          </p:txBody>
        </p:sp>
        <p:sp>
          <p:nvSpPr>
            <p:cNvPr id="189" name="Rounded Rectangle"/>
            <p:cNvSpPr/>
            <p:nvPr/>
          </p:nvSpPr>
          <p:spPr>
            <a:xfrm>
              <a:off x="0" y="2152080"/>
              <a:ext cx="8356601" cy="1141921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2178050">
                <a:lnSpc>
                  <a:spcPct val="90000"/>
                </a:lnSpc>
                <a:spcBef>
                  <a:spcPts val="700"/>
                </a:spcBef>
                <a:defRPr sz="49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Dataflow chain part one</a:t>
            </a:r>
          </a:p>
        </p:txBody>
      </p:sp>
      <p:sp>
        <p:nvSpPr>
          <p:cNvPr id="193" name="Text Placeholder 2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427024" cy="4894265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</a:lstStyle>
          <a:p>
            <a:r>
              <a:t>Linked Data Acquisition</a:t>
            </a:r>
          </a:p>
        </p:txBody>
      </p:sp>
      <p:sp>
        <p:nvSpPr>
          <p:cNvPr id="194" name="Rectangle 3"/>
          <p:cNvSpPr/>
          <p:nvPr/>
        </p:nvSpPr>
        <p:spPr>
          <a:xfrm>
            <a:off x="937135" y="3065013"/>
            <a:ext cx="832338" cy="9094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r>
              <a:t>NFC</a:t>
            </a:r>
            <a:br>
              <a:rPr/>
            </a:br>
            <a:r>
              <a:t>Sensor</a:t>
            </a:r>
          </a:p>
        </p:txBody>
      </p:sp>
      <p:sp>
        <p:nvSpPr>
          <p:cNvPr id="195" name="Rectangle 4"/>
          <p:cNvSpPr/>
          <p:nvPr/>
        </p:nvSpPr>
        <p:spPr>
          <a:xfrm>
            <a:off x="2450029" y="3341274"/>
            <a:ext cx="1080001" cy="376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r>
              <a:t>Phone</a:t>
            </a:r>
          </a:p>
        </p:txBody>
      </p:sp>
      <p:sp>
        <p:nvSpPr>
          <p:cNvPr id="196" name="Rectangle 5"/>
          <p:cNvSpPr/>
          <p:nvPr/>
        </p:nvSpPr>
        <p:spPr>
          <a:xfrm>
            <a:off x="5264205" y="3207924"/>
            <a:ext cx="1080001" cy="6427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r>
              <a:t>Semantic App</a:t>
            </a:r>
          </a:p>
        </p:txBody>
      </p:sp>
      <p:sp>
        <p:nvSpPr>
          <p:cNvPr id="197" name="Rectangle 6"/>
          <p:cNvSpPr/>
          <p:nvPr/>
        </p:nvSpPr>
        <p:spPr>
          <a:xfrm>
            <a:off x="7789092" y="3198364"/>
            <a:ext cx="1080001" cy="6427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r>
              <a:t>Storage App</a:t>
            </a:r>
          </a:p>
        </p:txBody>
      </p:sp>
      <p:pic>
        <p:nvPicPr>
          <p:cNvPr id="198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rcRect l="25622" t="13739" r="28109" b="17912"/>
          <a:stretch>
            <a:fillRect/>
          </a:stretch>
        </p:blipFill>
        <p:spPr>
          <a:xfrm>
            <a:off x="536508" y="4031055"/>
            <a:ext cx="1481862" cy="1459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icture 12" descr="Picture 1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86" y="1517457"/>
            <a:ext cx="1910493" cy="1910493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Text Placeholder 2"/>
          <p:cNvSpPr txBox="1"/>
          <p:nvPr/>
        </p:nvSpPr>
        <p:spPr>
          <a:xfrm>
            <a:off x="4918424" y="1240165"/>
            <a:ext cx="3904300" cy="489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14325" indent="-314325">
              <a:spcBef>
                <a:spcPts val="400"/>
              </a:spcBef>
              <a:buSzPct val="100000"/>
              <a:buBlip>
                <a:blip r:embed="rId2"/>
              </a:buBlip>
              <a:defRPr sz="2000"/>
            </a:lvl1pPr>
          </a:lstStyle>
          <a:p>
            <a:r>
              <a:t>Linked Data Storage</a:t>
            </a:r>
          </a:p>
        </p:txBody>
      </p:sp>
      <p:grpSp>
        <p:nvGrpSpPr>
          <p:cNvPr id="203" name="Right Arrow 15"/>
          <p:cNvGrpSpPr/>
          <p:nvPr/>
        </p:nvGrpSpPr>
        <p:grpSpPr>
          <a:xfrm>
            <a:off x="6537755" y="2877791"/>
            <a:ext cx="1062682" cy="1283903"/>
            <a:chOff x="0" y="0"/>
            <a:chExt cx="1062680" cy="1283901"/>
          </a:xfrm>
        </p:grpSpPr>
        <p:sp>
          <p:nvSpPr>
            <p:cNvPr id="201" name="Arrow"/>
            <p:cNvSpPr/>
            <p:nvPr/>
          </p:nvSpPr>
          <p:spPr>
            <a:xfrm>
              <a:off x="0" y="0"/>
              <a:ext cx="1062681" cy="128390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2" name="Linked Data"/>
            <p:cNvSpPr txBox="1"/>
            <p:nvPr/>
          </p:nvSpPr>
          <p:spPr>
            <a:xfrm>
              <a:off x="0" y="333272"/>
              <a:ext cx="797011" cy="6173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r>
                <a:t>Linked Data</a:t>
              </a:r>
            </a:p>
          </p:txBody>
        </p:sp>
      </p:grpSp>
      <p:grpSp>
        <p:nvGrpSpPr>
          <p:cNvPr id="206" name="Right Arrow 16"/>
          <p:cNvGrpSpPr/>
          <p:nvPr/>
        </p:nvGrpSpPr>
        <p:grpSpPr>
          <a:xfrm>
            <a:off x="4058806" y="2612227"/>
            <a:ext cx="1062682" cy="1834152"/>
            <a:chOff x="0" y="0"/>
            <a:chExt cx="1062680" cy="1834150"/>
          </a:xfrm>
        </p:grpSpPr>
        <p:sp>
          <p:nvSpPr>
            <p:cNvPr id="204" name="Arrow"/>
            <p:cNvSpPr/>
            <p:nvPr/>
          </p:nvSpPr>
          <p:spPr>
            <a:xfrm>
              <a:off x="0" y="0"/>
              <a:ext cx="1062681" cy="183415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05" name="Raw sensor data"/>
            <p:cNvSpPr txBox="1"/>
            <p:nvPr/>
          </p:nvSpPr>
          <p:spPr>
            <a:xfrm>
              <a:off x="0" y="475046"/>
              <a:ext cx="797011" cy="884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r>
                <a:t>Raw sensor data</a:t>
              </a:r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grpSp>
        <p:nvGrpSpPr>
          <p:cNvPr id="220" name="Diagram 3"/>
          <p:cNvGrpSpPr/>
          <p:nvPr/>
        </p:nvGrpSpPr>
        <p:grpSpPr>
          <a:xfrm>
            <a:off x="399457" y="2987121"/>
            <a:ext cx="8341911" cy="1317144"/>
            <a:chOff x="0" y="0"/>
            <a:chExt cx="8341910" cy="1317142"/>
          </a:xfrm>
        </p:grpSpPr>
        <p:grpSp>
          <p:nvGrpSpPr>
            <p:cNvPr id="211" name="Group"/>
            <p:cNvGrpSpPr/>
            <p:nvPr/>
          </p:nvGrpSpPr>
          <p:grpSpPr>
            <a:xfrm>
              <a:off x="0" y="0"/>
              <a:ext cx="2195240" cy="1317143"/>
              <a:chOff x="0" y="0"/>
              <a:chExt cx="2195239" cy="1317142"/>
            </a:xfrm>
          </p:grpSpPr>
          <p:sp>
            <p:nvSpPr>
              <p:cNvPr id="209" name="Rounded Rectangle"/>
              <p:cNvSpPr/>
              <p:nvPr/>
            </p:nvSpPr>
            <p:spPr>
              <a:xfrm>
                <a:off x="0" y="0"/>
                <a:ext cx="2195240" cy="1317143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0" name="Raw sensor data"/>
              <p:cNvSpPr txBox="1"/>
              <p:nvPr/>
            </p:nvSpPr>
            <p:spPr>
              <a:xfrm>
                <a:off x="38577" y="171046"/>
                <a:ext cx="2118084" cy="975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06679" tIns="106679" rIns="106679" bIns="10667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Raw sensor data</a:t>
                </a:r>
              </a:p>
            </p:txBody>
          </p:sp>
        </p:grpSp>
        <p:sp>
          <p:nvSpPr>
            <p:cNvPr id="212" name="Arrow"/>
            <p:cNvSpPr/>
            <p:nvPr/>
          </p:nvSpPr>
          <p:spPr>
            <a:xfrm>
              <a:off x="2414764" y="386362"/>
              <a:ext cx="465391" cy="5444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C8C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700"/>
                </a:spcBef>
                <a:defRPr sz="23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15" name="Group"/>
            <p:cNvGrpSpPr/>
            <p:nvPr/>
          </p:nvGrpSpPr>
          <p:grpSpPr>
            <a:xfrm>
              <a:off x="3073336" y="0"/>
              <a:ext cx="2195240" cy="1317143"/>
              <a:chOff x="0" y="0"/>
              <a:chExt cx="2195239" cy="1317142"/>
            </a:xfrm>
          </p:grpSpPr>
          <p:sp>
            <p:nvSpPr>
              <p:cNvPr id="213" name="Rounded Rectangle"/>
              <p:cNvSpPr/>
              <p:nvPr/>
            </p:nvSpPr>
            <p:spPr>
              <a:xfrm>
                <a:off x="0" y="0"/>
                <a:ext cx="2195240" cy="1317143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4" name="Parsed sensor data"/>
              <p:cNvSpPr txBox="1"/>
              <p:nvPr/>
            </p:nvSpPr>
            <p:spPr>
              <a:xfrm>
                <a:off x="38578" y="171046"/>
                <a:ext cx="2118083" cy="975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06679" tIns="106679" rIns="106679" bIns="10667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Parsed sensor data</a:t>
                </a:r>
              </a:p>
            </p:txBody>
          </p:sp>
        </p:grpSp>
        <p:sp>
          <p:nvSpPr>
            <p:cNvPr id="216" name="Arrow"/>
            <p:cNvSpPr/>
            <p:nvPr/>
          </p:nvSpPr>
          <p:spPr>
            <a:xfrm>
              <a:off x="5488099" y="386362"/>
              <a:ext cx="465391" cy="54442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8C8C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1022350">
                <a:lnSpc>
                  <a:spcPct val="90000"/>
                </a:lnSpc>
                <a:spcBef>
                  <a:spcPts val="700"/>
                </a:spcBef>
                <a:defRPr sz="2300">
                  <a:solidFill>
                    <a:srgbClr val="FFFFFF"/>
                  </a:solidFill>
                </a:defRPr>
              </a:pPr>
              <a:endParaRPr/>
            </a:p>
          </p:txBody>
        </p:sp>
        <p:grpSp>
          <p:nvGrpSpPr>
            <p:cNvPr id="219" name="Group"/>
            <p:cNvGrpSpPr/>
            <p:nvPr/>
          </p:nvGrpSpPr>
          <p:grpSpPr>
            <a:xfrm>
              <a:off x="6146671" y="0"/>
              <a:ext cx="2195240" cy="1317143"/>
              <a:chOff x="0" y="0"/>
              <a:chExt cx="2195239" cy="1317142"/>
            </a:xfrm>
          </p:grpSpPr>
          <p:sp>
            <p:nvSpPr>
              <p:cNvPr id="217" name="Rounded Rectangle"/>
              <p:cNvSpPr/>
              <p:nvPr/>
            </p:nvSpPr>
            <p:spPr>
              <a:xfrm>
                <a:off x="0" y="0"/>
                <a:ext cx="2195240" cy="1317143"/>
              </a:xfrm>
              <a:prstGeom prst="roundRect">
                <a:avLst>
                  <a:gd name="adj" fmla="val 10000"/>
                </a:avLst>
              </a:prstGeom>
              <a:solidFill>
                <a:schemeClr val="accent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12446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18" name="Sensor Linked Data"/>
              <p:cNvSpPr txBox="1"/>
              <p:nvPr/>
            </p:nvSpPr>
            <p:spPr>
              <a:xfrm>
                <a:off x="38578" y="171046"/>
                <a:ext cx="2118084" cy="97505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06679" tIns="106679" rIns="106679" bIns="106679" numCol="1" anchor="ctr">
                <a:spAutoFit/>
              </a:bodyPr>
              <a:lstStyle>
                <a:lvl1pPr algn="ctr" defTabSz="1244600">
                  <a:lnSpc>
                    <a:spcPct val="90000"/>
                  </a:lnSpc>
                  <a:spcBef>
                    <a:spcPts val="1100"/>
                  </a:spcBef>
                  <a:defRPr sz="2800">
                    <a:solidFill>
                      <a:srgbClr val="FFFFFF"/>
                    </a:solidFill>
                  </a:defRPr>
                </a:lvl1pPr>
              </a:lstStyle>
              <a:p>
                <a:r>
                  <a:t>Sensor Linked Data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itle 1"/>
          <p:cNvSpPr txBox="1"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Solution – Shop Floor System </a:t>
            </a:r>
          </a:p>
        </p:txBody>
      </p:sp>
      <p:sp>
        <p:nvSpPr>
          <p:cNvPr id="159" name="Text Placeholder 2"/>
          <p:cNvSpPr txBox="1">
            <a:spLocks noGrp="1"/>
          </p:cNvSpPr>
          <p:nvPr>
            <p:ph type="body" idx="1"/>
          </p:nvPr>
        </p:nvSpPr>
        <p:spPr>
          <a:xfrm>
            <a:off x="224359" y="3139406"/>
            <a:ext cx="4372308" cy="515369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476250" lvl="1" indent="0">
              <a:buNone/>
            </a:pP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Improve readability and understanding of relationships </a:t>
            </a:r>
          </a:p>
          <a:p>
            <a:pPr marL="476250" lvl="1" indent="0">
              <a:buNone/>
            </a:pP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Linked Data visualization</a:t>
            </a:r>
          </a:p>
          <a:p>
            <a:pPr lvl="2">
              <a:buBlip>
                <a:blip r:embed="rId4"/>
              </a:buBlip>
            </a:pPr>
            <a:r>
              <a:rPr lang="en-US" dirty="0"/>
              <a:t>Linked Data visualization apps</a:t>
            </a:r>
          </a:p>
          <a:p>
            <a:pPr lvl="2">
              <a:buBlip>
                <a:blip r:embed="rId4"/>
              </a:buBlip>
            </a:pPr>
            <a:r>
              <a:rPr lang="en-US" dirty="0"/>
              <a:t>User Contexts allow interactions between visualization apps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1FFBE9-08E7-F444-9C91-573AD5C1D111}"/>
              </a:ext>
            </a:extLst>
          </p:cNvPr>
          <p:cNvGrpSpPr/>
          <p:nvPr/>
        </p:nvGrpSpPr>
        <p:grpSpPr>
          <a:xfrm>
            <a:off x="4596667" y="3286522"/>
            <a:ext cx="3980091" cy="3284909"/>
            <a:chOff x="3778796" y="2308437"/>
            <a:chExt cx="5365204" cy="4277982"/>
          </a:xfrm>
        </p:grpSpPr>
        <p:pic>
          <p:nvPicPr>
            <p:cNvPr id="4" name="Picture 15" descr="Picture 15">
              <a:extLst>
                <a:ext uri="{FF2B5EF4-FFF2-40B4-BE49-F238E27FC236}">
                  <a16:creationId xmlns:a16="http://schemas.microsoft.com/office/drawing/2014/main" id="{BFBE6C33-F465-CE42-93EF-7143B2393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/>
            </a:blip>
            <a:srcRect t="10686" r="26959"/>
            <a:stretch>
              <a:fillRect/>
            </a:stretch>
          </p:blipFill>
          <p:spPr>
            <a:xfrm>
              <a:off x="3778796" y="2308437"/>
              <a:ext cx="5365204" cy="4277982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5" name="Picture 7" descr="Picture 7">
              <a:extLst>
                <a:ext uri="{FF2B5EF4-FFF2-40B4-BE49-F238E27FC236}">
                  <a16:creationId xmlns:a16="http://schemas.microsoft.com/office/drawing/2014/main" id="{F1719EBF-318A-6F49-8A19-0D1FAC704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6318593" y="2379345"/>
              <a:ext cx="2825407" cy="2268645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6" name="Picture 11" descr="Picture 11">
              <a:extLst>
                <a:ext uri="{FF2B5EF4-FFF2-40B4-BE49-F238E27FC236}">
                  <a16:creationId xmlns:a16="http://schemas.microsoft.com/office/drawing/2014/main" id="{BB483247-318E-A948-86F9-88901DD03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4538921" y="3036840"/>
              <a:ext cx="3113402" cy="1904548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7" name="Picture 9" descr="Picture 9">
              <a:extLst>
                <a:ext uri="{FF2B5EF4-FFF2-40B4-BE49-F238E27FC236}">
                  <a16:creationId xmlns:a16="http://schemas.microsoft.com/office/drawing/2014/main" id="{2E5E0794-F49A-F647-91C3-47D7FAA4E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660151" y="4064206"/>
              <a:ext cx="3379999" cy="2175919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5CC970-F208-3E4E-847D-26671C6FE4DD}"/>
              </a:ext>
            </a:extLst>
          </p:cNvPr>
          <p:cNvGrpSpPr/>
          <p:nvPr/>
        </p:nvGrpSpPr>
        <p:grpSpPr>
          <a:xfrm>
            <a:off x="1218796" y="2179131"/>
            <a:ext cx="6624709" cy="960275"/>
            <a:chOff x="1659580" y="4156056"/>
            <a:chExt cx="8761439" cy="1270001"/>
          </a:xfrm>
        </p:grpSpPr>
        <p:sp>
          <p:nvSpPr>
            <p:cNvPr id="21" name="Arrow">
              <a:extLst>
                <a:ext uri="{FF2B5EF4-FFF2-40B4-BE49-F238E27FC236}">
                  <a16:creationId xmlns:a16="http://schemas.microsoft.com/office/drawing/2014/main" id="{49E89353-07F6-DD42-A852-AE832373F010}"/>
                </a:ext>
              </a:extLst>
            </p:cNvPr>
            <p:cNvSpPr/>
            <p:nvPr/>
          </p:nvSpPr>
          <p:spPr>
            <a:xfrm>
              <a:off x="1659580" y="4156056"/>
              <a:ext cx="8761439" cy="1270001"/>
            </a:xfrm>
            <a:prstGeom prst="rightArrow">
              <a:avLst>
                <a:gd name="adj1" fmla="val 61612"/>
                <a:gd name="adj2" fmla="val 61400"/>
              </a:avLst>
            </a:prstGeom>
            <a:solidFill>
              <a:srgbClr val="D6D5D5"/>
            </a:solidFill>
            <a:ln w="12700">
              <a:miter lim="400000"/>
            </a:ln>
            <a:effectLst>
              <a:outerShdw blurRad="63500" dist="115275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3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2" name="Receive raw sensor data">
              <a:extLst>
                <a:ext uri="{FF2B5EF4-FFF2-40B4-BE49-F238E27FC236}">
                  <a16:creationId xmlns:a16="http://schemas.microsoft.com/office/drawing/2014/main" id="{81ABCBC8-649D-2D42-8EDA-656BED9CF5A1}"/>
                </a:ext>
              </a:extLst>
            </p:cNvPr>
            <p:cNvSpPr/>
            <p:nvPr/>
          </p:nvSpPr>
          <p:spPr>
            <a:xfrm>
              <a:off x="1822113" y="4482773"/>
              <a:ext cx="1778001" cy="61656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7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300" kern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</a:rPr>
                <a:t>Receive raw sensor data</a:t>
              </a:r>
            </a:p>
          </p:txBody>
        </p:sp>
        <p:sp>
          <p:nvSpPr>
            <p:cNvPr id="23" name="Parse sensor data to JSON">
              <a:extLst>
                <a:ext uri="{FF2B5EF4-FFF2-40B4-BE49-F238E27FC236}">
                  <a16:creationId xmlns:a16="http://schemas.microsoft.com/office/drawing/2014/main" id="{1FAB8FA1-3603-4746-B778-570BCA0746B5}"/>
                </a:ext>
              </a:extLst>
            </p:cNvPr>
            <p:cNvSpPr/>
            <p:nvPr/>
          </p:nvSpPr>
          <p:spPr>
            <a:xfrm>
              <a:off x="3799998" y="4482773"/>
              <a:ext cx="1778001" cy="61656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7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300" kern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</a:rPr>
                <a:t>Parse sensor data to JSON</a:t>
              </a:r>
            </a:p>
          </p:txBody>
        </p:sp>
        <p:sp>
          <p:nvSpPr>
            <p:cNvPr id="24" name="Generate…">
              <a:extLst>
                <a:ext uri="{FF2B5EF4-FFF2-40B4-BE49-F238E27FC236}">
                  <a16:creationId xmlns:a16="http://schemas.microsoft.com/office/drawing/2014/main" id="{124E8F49-8BCA-D440-A849-7714AB94B3B3}"/>
                </a:ext>
              </a:extLst>
            </p:cNvPr>
            <p:cNvSpPr/>
            <p:nvPr/>
          </p:nvSpPr>
          <p:spPr>
            <a:xfrm>
              <a:off x="5785169" y="4482773"/>
              <a:ext cx="1778001" cy="61656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algn="ctr" defTabSz="584200" hangingPunct="0">
                <a:defRPr sz="17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sz="1300" kern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Generate </a:t>
              </a:r>
            </a:p>
            <a:p>
              <a:pPr algn="ctr" defTabSz="584200" hangingPunct="0">
                <a:defRPr sz="17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lang="en-US" sz="1300" kern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JSON-LD</a:t>
              </a:r>
            </a:p>
          </p:txBody>
        </p:sp>
        <p:sp>
          <p:nvSpPr>
            <p:cNvPr id="25" name="Store JSON-LD in RDF storage">
              <a:extLst>
                <a:ext uri="{FF2B5EF4-FFF2-40B4-BE49-F238E27FC236}">
                  <a16:creationId xmlns:a16="http://schemas.microsoft.com/office/drawing/2014/main" id="{C0828408-2E75-7341-B67B-FF7B068C7692}"/>
                </a:ext>
              </a:extLst>
            </p:cNvPr>
            <p:cNvSpPr/>
            <p:nvPr/>
          </p:nvSpPr>
          <p:spPr>
            <a:xfrm>
              <a:off x="7763054" y="4482773"/>
              <a:ext cx="1778001" cy="616567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7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300" kern="0" dirty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</a:rPr>
                <a:t>Store JSON-LD in RDF store</a:t>
              </a:r>
            </a:p>
          </p:txBody>
        </p:sp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CB2D5344-7599-A540-A615-E952C949CDC1}"/>
                </a:ext>
              </a:extLst>
            </p:cNvPr>
            <p:cNvSpPr/>
            <p:nvPr/>
          </p:nvSpPr>
          <p:spPr>
            <a:xfrm>
              <a:off x="3745867" y="4432960"/>
              <a:ext cx="3849125" cy="704294"/>
            </a:xfrm>
            <a:prstGeom prst="rect">
              <a:avLst/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3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5A67989F-3BE4-1241-ADD1-3A21616D8B01}"/>
              </a:ext>
            </a:extLst>
          </p:cNvPr>
          <p:cNvSpPr txBox="1">
            <a:spLocks/>
          </p:cNvSpPr>
          <p:nvPr/>
        </p:nvSpPr>
        <p:spPr>
          <a:xfrm>
            <a:off x="210577" y="895351"/>
            <a:ext cx="8641149" cy="16689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14325" marR="0" indent="-314325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3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1pPr>
            <a:lvl2pPr marL="825500" marR="0" indent="-349250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4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2pPr>
            <a:lvl3pPr marL="1278729" marR="0" indent="-34527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9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3pPr>
            <a:lvl4pPr marL="1726406" marR="0" indent="-3452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9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4pPr>
            <a:lvl5pPr marL="2164556" marR="0" indent="-34528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Tx/>
              <a:buBlip>
                <a:blip r:embed="rId9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5pPr>
            <a:lvl6pPr marL="2612569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10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6pPr>
            <a:lvl7pPr marL="3069769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10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7pPr>
            <a:lvl8pPr marL="3526971" marR="0" indent="-326569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10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8pPr>
            <a:lvl9pPr marL="3984171" marR="0" indent="-326571" algn="l" defTabSz="914400" rtl="0" latinLnBrk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60000"/>
              <a:buFontTx/>
              <a:buBlip>
                <a:blip r:embed="rId10"/>
              </a:buBlip>
              <a:tabLst/>
              <a:defRPr sz="20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Arial"/>
              </a:defRPr>
            </a:lvl9pPr>
          </a:lstStyle>
          <a:p>
            <a:r>
              <a:rPr lang="en-US"/>
              <a:t>Prevent creation of data islands </a:t>
            </a:r>
          </a:p>
          <a:p>
            <a:pPr marL="476250" lvl="1" indent="0">
              <a:buNone/>
            </a:pPr>
            <a:r>
              <a:rPr lang="en-US">
                <a:sym typeface="Wingdings" pitchFamily="2" charset="2"/>
              </a:rPr>
              <a:t> </a:t>
            </a:r>
            <a:r>
              <a:rPr lang="en-US"/>
              <a:t>Raw sensor data acquisition and Linked Data generation</a:t>
            </a:r>
          </a:p>
          <a:p>
            <a:pPr lvl="2">
              <a:buBlip>
                <a:blip r:embed="rId4"/>
              </a:buBlip>
            </a:pPr>
            <a:r>
              <a:rPr lang="en-US"/>
              <a:t>Linked Data adapters</a:t>
            </a:r>
          </a:p>
          <a:p>
            <a:pPr lvl="2">
              <a:buBlip>
                <a:blip r:embed="rId4"/>
              </a:buBlip>
            </a:pPr>
            <a:r>
              <a:rPr lang="en-US"/>
              <a:t>Extensible data interfaces</a:t>
            </a:r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Scenario</a:t>
            </a:r>
          </a:p>
        </p:txBody>
      </p:sp>
      <p:sp>
        <p:nvSpPr>
          <p:cNvPr id="223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grpSp>
        <p:nvGrpSpPr>
          <p:cNvPr id="270" name="Group 39"/>
          <p:cNvGrpSpPr/>
          <p:nvPr/>
        </p:nvGrpSpPr>
        <p:grpSpPr>
          <a:xfrm>
            <a:off x="390524" y="2237581"/>
            <a:ext cx="8508706" cy="3488920"/>
            <a:chOff x="0" y="0"/>
            <a:chExt cx="8508704" cy="3488918"/>
          </a:xfrm>
        </p:grpSpPr>
        <p:grpSp>
          <p:nvGrpSpPr>
            <p:cNvPr id="226" name="Shop floor system:"/>
            <p:cNvGrpSpPr/>
            <p:nvPr/>
          </p:nvGrpSpPr>
          <p:grpSpPr>
            <a:xfrm>
              <a:off x="1659863" y="2193043"/>
              <a:ext cx="6243683" cy="1295876"/>
              <a:chOff x="0" y="0"/>
              <a:chExt cx="6243681" cy="1295874"/>
            </a:xfrm>
          </p:grpSpPr>
          <p:sp>
            <p:nvSpPr>
              <p:cNvPr id="224" name="Rounded Rectangle"/>
              <p:cNvSpPr/>
              <p:nvPr/>
            </p:nvSpPr>
            <p:spPr>
              <a:xfrm>
                <a:off x="0" y="0"/>
                <a:ext cx="6243682" cy="1295875"/>
              </a:xfrm>
              <a:prstGeom prst="roundRect">
                <a:avLst>
                  <a:gd name="adj" fmla="val 10178"/>
                </a:avLst>
              </a:prstGeom>
              <a:noFill/>
              <a:ln w="25400" cap="flat">
                <a:solidFill>
                  <a:srgbClr val="000000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584200">
                  <a:defRPr sz="2200"/>
                </a:pPr>
                <a:endParaRPr/>
              </a:p>
            </p:txBody>
          </p:sp>
          <p:sp>
            <p:nvSpPr>
              <p:cNvPr id="225" name="Shop floor system:"/>
              <p:cNvSpPr txBox="1"/>
              <p:nvPr/>
            </p:nvSpPr>
            <p:spPr>
              <a:xfrm>
                <a:off x="38630" y="38630"/>
                <a:ext cx="6166421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defTabSz="584200">
                  <a:defRPr sz="14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Shop floor system:</a:t>
                </a:r>
              </a:p>
            </p:txBody>
          </p:sp>
        </p:grpSp>
        <p:grpSp>
          <p:nvGrpSpPr>
            <p:cNvPr id="229" name="Product line"/>
            <p:cNvGrpSpPr/>
            <p:nvPr/>
          </p:nvGrpSpPr>
          <p:grpSpPr>
            <a:xfrm>
              <a:off x="-1" y="-1"/>
              <a:ext cx="1169349" cy="2570417"/>
              <a:chOff x="0" y="0"/>
              <a:chExt cx="1169347" cy="2570415"/>
            </a:xfrm>
          </p:grpSpPr>
          <p:sp>
            <p:nvSpPr>
              <p:cNvPr id="227" name="Rounded Rectangle"/>
              <p:cNvSpPr/>
              <p:nvPr/>
            </p:nvSpPr>
            <p:spPr>
              <a:xfrm>
                <a:off x="0" y="0"/>
                <a:ext cx="1169348" cy="2570416"/>
              </a:xfrm>
              <a:prstGeom prst="roundRect">
                <a:avLst>
                  <a:gd name="adj" fmla="val 12593"/>
                </a:avLst>
              </a:prstGeom>
              <a:solidFill>
                <a:srgbClr val="D6D5D5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28" name="Product line"/>
              <p:cNvSpPr txBox="1"/>
              <p:nvPr/>
            </p:nvSpPr>
            <p:spPr>
              <a:xfrm>
                <a:off x="43130" y="43130"/>
                <a:ext cx="1083087" cy="5282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t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Product line</a:t>
                </a:r>
              </a:p>
            </p:txBody>
          </p:sp>
        </p:grpSp>
        <p:grpSp>
          <p:nvGrpSpPr>
            <p:cNvPr id="232" name="Product"/>
            <p:cNvGrpSpPr/>
            <p:nvPr/>
          </p:nvGrpSpPr>
          <p:grpSpPr>
            <a:xfrm>
              <a:off x="109852" y="366551"/>
              <a:ext cx="949644" cy="949644"/>
              <a:chOff x="0" y="0"/>
              <a:chExt cx="949643" cy="949643"/>
            </a:xfrm>
          </p:grpSpPr>
          <p:sp>
            <p:nvSpPr>
              <p:cNvPr id="230" name="Square"/>
              <p:cNvSpPr/>
              <p:nvPr/>
            </p:nvSpPr>
            <p:spPr>
              <a:xfrm>
                <a:off x="-1" y="-1"/>
                <a:ext cx="949645" cy="9496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1" name="Product"/>
              <p:cNvSpPr txBox="1"/>
              <p:nvPr/>
            </p:nvSpPr>
            <p:spPr>
              <a:xfrm>
                <a:off x="-1" y="318650"/>
                <a:ext cx="949645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Product</a:t>
                </a:r>
              </a:p>
            </p:txBody>
          </p:sp>
        </p:grpSp>
        <p:grpSp>
          <p:nvGrpSpPr>
            <p:cNvPr id="235" name="Sensor"/>
            <p:cNvGrpSpPr/>
            <p:nvPr/>
          </p:nvGrpSpPr>
          <p:grpSpPr>
            <a:xfrm>
              <a:off x="2177836" y="698079"/>
              <a:ext cx="949644" cy="949644"/>
              <a:chOff x="0" y="0"/>
              <a:chExt cx="949643" cy="949643"/>
            </a:xfrm>
          </p:grpSpPr>
          <p:sp>
            <p:nvSpPr>
              <p:cNvPr id="233" name="Square"/>
              <p:cNvSpPr/>
              <p:nvPr/>
            </p:nvSpPr>
            <p:spPr>
              <a:xfrm>
                <a:off x="-1" y="-1"/>
                <a:ext cx="949645" cy="9496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4" name="Sensor"/>
              <p:cNvSpPr txBox="1"/>
              <p:nvPr/>
            </p:nvSpPr>
            <p:spPr>
              <a:xfrm>
                <a:off x="-1" y="318650"/>
                <a:ext cx="949645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Sensor</a:t>
                </a:r>
              </a:p>
            </p:txBody>
          </p:sp>
        </p:grpSp>
        <p:grpSp>
          <p:nvGrpSpPr>
            <p:cNvPr id="238" name="Product"/>
            <p:cNvGrpSpPr/>
            <p:nvPr/>
          </p:nvGrpSpPr>
          <p:grpSpPr>
            <a:xfrm>
              <a:off x="109852" y="1412308"/>
              <a:ext cx="949644" cy="949644"/>
              <a:chOff x="0" y="0"/>
              <a:chExt cx="949643" cy="949643"/>
            </a:xfrm>
          </p:grpSpPr>
          <p:sp>
            <p:nvSpPr>
              <p:cNvPr id="236" name="Square"/>
              <p:cNvSpPr/>
              <p:nvPr/>
            </p:nvSpPr>
            <p:spPr>
              <a:xfrm>
                <a:off x="-1" y="-1"/>
                <a:ext cx="949645" cy="949645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noFill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37" name="Product"/>
              <p:cNvSpPr txBox="1"/>
              <p:nvPr/>
            </p:nvSpPr>
            <p:spPr>
              <a:xfrm>
                <a:off x="-1" y="318650"/>
                <a:ext cx="949645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Product</a:t>
                </a:r>
              </a:p>
            </p:txBody>
          </p:sp>
        </p:grpSp>
        <p:grpSp>
          <p:nvGrpSpPr>
            <p:cNvPr id="241" name="scans"/>
            <p:cNvGrpSpPr/>
            <p:nvPr/>
          </p:nvGrpSpPr>
          <p:grpSpPr>
            <a:xfrm>
              <a:off x="1204768" y="861038"/>
              <a:ext cx="939289" cy="623578"/>
              <a:chOff x="0" y="0"/>
              <a:chExt cx="939287" cy="623577"/>
            </a:xfrm>
          </p:grpSpPr>
          <p:sp>
            <p:nvSpPr>
              <p:cNvPr id="239" name="Shape"/>
              <p:cNvSpPr/>
              <p:nvPr/>
            </p:nvSpPr>
            <p:spPr>
              <a:xfrm>
                <a:off x="0" y="-1"/>
                <a:ext cx="939288" cy="6235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872" y="16473"/>
                    </a:moveTo>
                    <a:lnTo>
                      <a:pt x="6869" y="21600"/>
                    </a:lnTo>
                    <a:lnTo>
                      <a:pt x="0" y="10645"/>
                    </a:lnTo>
                    <a:lnTo>
                      <a:pt x="6820" y="0"/>
                    </a:lnTo>
                    <a:lnTo>
                      <a:pt x="6817" y="4982"/>
                    </a:lnTo>
                    <a:lnTo>
                      <a:pt x="21600" y="5083"/>
                    </a:lnTo>
                    <a:lnTo>
                      <a:pt x="21531" y="16529"/>
                    </a:lnTo>
                    <a:lnTo>
                      <a:pt x="6872" y="16473"/>
                    </a:lnTo>
                    <a:close/>
                  </a:path>
                </a:pathLst>
              </a:custGeom>
              <a:solidFill>
                <a:srgbClr val="00A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0" name="scans"/>
              <p:cNvSpPr txBox="1"/>
              <p:nvPr/>
            </p:nvSpPr>
            <p:spPr>
              <a:xfrm>
                <a:off x="-1" y="155617"/>
                <a:ext cx="939289" cy="3123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scans</a:t>
                </a:r>
              </a:p>
            </p:txBody>
          </p:sp>
        </p:grpSp>
        <p:sp>
          <p:nvSpPr>
            <p:cNvPr id="242" name="Male"/>
            <p:cNvSpPr/>
            <p:nvPr/>
          </p:nvSpPr>
          <p:spPr>
            <a:xfrm>
              <a:off x="7938851" y="440847"/>
              <a:ext cx="392693" cy="1059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4845" y="4060"/>
                  </a:lnTo>
                  <a:close/>
                </a:path>
              </a:pathLst>
            </a:custGeom>
            <a:solidFill>
              <a:srgbClr val="929292"/>
            </a:solidFill>
            <a:ln w="12700" cap="flat">
              <a:noFill/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 defTabSz="584200">
                <a:defRPr sz="140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/>
            </a:p>
          </p:txBody>
        </p:sp>
        <p:sp>
          <p:nvSpPr>
            <p:cNvPr id="243" name="user"/>
            <p:cNvSpPr txBox="1"/>
            <p:nvPr/>
          </p:nvSpPr>
          <p:spPr>
            <a:xfrm>
              <a:off x="7761706" y="1596531"/>
              <a:ext cx="746999" cy="2998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 defTabSz="584200">
                <a:defRPr sz="14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User</a:t>
              </a:r>
            </a:p>
          </p:txBody>
        </p:sp>
        <p:grpSp>
          <p:nvGrpSpPr>
            <p:cNvPr id="246" name="raw data"/>
            <p:cNvGrpSpPr/>
            <p:nvPr/>
          </p:nvGrpSpPr>
          <p:grpSpPr>
            <a:xfrm>
              <a:off x="3161218" y="866174"/>
              <a:ext cx="1377993" cy="613455"/>
              <a:chOff x="0" y="0"/>
              <a:chExt cx="1377992" cy="613454"/>
            </a:xfrm>
          </p:grpSpPr>
          <p:sp>
            <p:nvSpPr>
              <p:cNvPr id="244" name="Arrow"/>
              <p:cNvSpPr/>
              <p:nvPr/>
            </p:nvSpPr>
            <p:spPr>
              <a:xfrm>
                <a:off x="0" y="0"/>
                <a:ext cx="1377993" cy="613455"/>
              </a:xfrm>
              <a:prstGeom prst="rightArrow">
                <a:avLst>
                  <a:gd name="adj1" fmla="val 54338"/>
                  <a:gd name="adj2" fmla="val 49843"/>
                </a:avLst>
              </a:prstGeom>
              <a:solidFill>
                <a:srgbClr val="00A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45" name="raw data"/>
              <p:cNvSpPr txBox="1"/>
              <p:nvPr/>
            </p:nvSpPr>
            <p:spPr>
              <a:xfrm>
                <a:off x="0" y="150555"/>
                <a:ext cx="1211846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raw data</a:t>
                </a:r>
              </a:p>
            </p:txBody>
          </p:sp>
        </p:grpSp>
        <p:grpSp>
          <p:nvGrpSpPr>
            <p:cNvPr id="249" name="Linked Data visualisation"/>
            <p:cNvGrpSpPr/>
            <p:nvPr/>
          </p:nvGrpSpPr>
          <p:grpSpPr>
            <a:xfrm>
              <a:off x="5497723" y="866174"/>
              <a:ext cx="2462759" cy="613455"/>
              <a:chOff x="0" y="0"/>
              <a:chExt cx="2462757" cy="613454"/>
            </a:xfrm>
          </p:grpSpPr>
          <p:sp>
            <p:nvSpPr>
              <p:cNvPr id="247" name="Arrow"/>
              <p:cNvSpPr/>
              <p:nvPr/>
            </p:nvSpPr>
            <p:spPr>
              <a:xfrm>
                <a:off x="0" y="0"/>
                <a:ext cx="2462758" cy="613455"/>
              </a:xfrm>
              <a:prstGeom prst="rightArrow">
                <a:avLst>
                  <a:gd name="adj1" fmla="val 54338"/>
                  <a:gd name="adj2" fmla="val 49843"/>
                </a:avLst>
              </a:prstGeom>
              <a:solidFill>
                <a:srgbClr val="00A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248" name="Linked Data visualization"/>
              <p:cNvSpPr txBox="1"/>
              <p:nvPr/>
            </p:nvSpPr>
            <p:spPr>
              <a:xfrm>
                <a:off x="0" y="150555"/>
                <a:ext cx="2296611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/>
              <a:p>
                <a: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r>
                  <a:t>Linked Data visualization</a:t>
                </a:r>
              </a:p>
            </p:txBody>
          </p:sp>
        </p:grpSp>
        <p:grpSp>
          <p:nvGrpSpPr>
            <p:cNvPr id="252" name="Shop floor system"/>
            <p:cNvGrpSpPr/>
            <p:nvPr/>
          </p:nvGrpSpPr>
          <p:grpSpPr>
            <a:xfrm>
              <a:off x="4579158" y="733251"/>
              <a:ext cx="879300" cy="879300"/>
              <a:chOff x="0" y="0"/>
              <a:chExt cx="879299" cy="879299"/>
            </a:xfrm>
          </p:grpSpPr>
          <p:sp>
            <p:nvSpPr>
              <p:cNvPr id="250" name="Square"/>
              <p:cNvSpPr/>
              <p:nvPr/>
            </p:nvSpPr>
            <p:spPr>
              <a:xfrm>
                <a:off x="-1" y="-1"/>
                <a:ext cx="879301" cy="879301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1" name="Shop floor system"/>
              <p:cNvSpPr txBox="1"/>
              <p:nvPr/>
            </p:nvSpPr>
            <p:spPr>
              <a:xfrm>
                <a:off x="-1" y="67578"/>
                <a:ext cx="879301" cy="7441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Shop floor system</a:t>
                </a:r>
              </a:p>
            </p:txBody>
          </p:sp>
        </p:grpSp>
        <p:sp>
          <p:nvSpPr>
            <p:cNvPr id="253" name="Line"/>
            <p:cNvSpPr/>
            <p:nvPr/>
          </p:nvSpPr>
          <p:spPr>
            <a:xfrm>
              <a:off x="5463144" y="1611329"/>
              <a:ext cx="2324855" cy="593089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254" name="Line"/>
            <p:cNvSpPr/>
            <p:nvPr/>
          </p:nvSpPr>
          <p:spPr>
            <a:xfrm flipV="1">
              <a:off x="1802829" y="1615531"/>
              <a:ext cx="2777484" cy="570388"/>
            </a:xfrm>
            <a:prstGeom prst="line">
              <a:avLst/>
            </a:prstGeom>
            <a:noFill/>
            <a:ln w="25400" cap="flat">
              <a:solidFill>
                <a:srgbClr val="000000">
                  <a:alpha val="50000"/>
                </a:srgbClr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grpSp>
          <p:nvGrpSpPr>
            <p:cNvPr id="257" name="Linked Data"/>
            <p:cNvGrpSpPr/>
            <p:nvPr/>
          </p:nvGrpSpPr>
          <p:grpSpPr>
            <a:xfrm>
              <a:off x="2842708" y="2636288"/>
              <a:ext cx="1459339" cy="613455"/>
              <a:chOff x="0" y="0"/>
              <a:chExt cx="1459337" cy="613454"/>
            </a:xfrm>
          </p:grpSpPr>
          <p:sp>
            <p:nvSpPr>
              <p:cNvPr id="255" name="Arrow"/>
              <p:cNvSpPr/>
              <p:nvPr/>
            </p:nvSpPr>
            <p:spPr>
              <a:xfrm>
                <a:off x="0" y="0"/>
                <a:ext cx="1459338" cy="613455"/>
              </a:xfrm>
              <a:prstGeom prst="rightArrow">
                <a:avLst>
                  <a:gd name="adj1" fmla="val 54338"/>
                  <a:gd name="adj2" fmla="val 49843"/>
                </a:avLst>
              </a:prstGeom>
              <a:solidFill>
                <a:srgbClr val="00A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6" name="Linked Data"/>
              <p:cNvSpPr txBox="1"/>
              <p:nvPr/>
            </p:nvSpPr>
            <p:spPr>
              <a:xfrm>
                <a:off x="-1" y="150555"/>
                <a:ext cx="1293193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Linked Data</a:t>
                </a:r>
              </a:p>
            </p:txBody>
          </p:sp>
        </p:grpSp>
        <p:grpSp>
          <p:nvGrpSpPr>
            <p:cNvPr id="260" name="Transform to Linked Data"/>
            <p:cNvGrpSpPr/>
            <p:nvPr/>
          </p:nvGrpSpPr>
          <p:grpSpPr>
            <a:xfrm>
              <a:off x="1925151" y="2462994"/>
              <a:ext cx="879300" cy="960044"/>
              <a:chOff x="0" y="0"/>
              <a:chExt cx="879299" cy="960042"/>
            </a:xfrm>
          </p:grpSpPr>
          <p:sp>
            <p:nvSpPr>
              <p:cNvPr id="258" name="Square"/>
              <p:cNvSpPr/>
              <p:nvPr/>
            </p:nvSpPr>
            <p:spPr>
              <a:xfrm>
                <a:off x="0" y="40371"/>
                <a:ext cx="879300" cy="879300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9" name="Transform to Linked Data"/>
              <p:cNvSpPr txBox="1"/>
              <p:nvPr/>
            </p:nvSpPr>
            <p:spPr>
              <a:xfrm>
                <a:off x="0" y="-1"/>
                <a:ext cx="879300" cy="960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Transform to Linked Data</a:t>
                </a:r>
              </a:p>
            </p:txBody>
          </p:sp>
        </p:grpSp>
        <p:grpSp>
          <p:nvGrpSpPr>
            <p:cNvPr id="263" name="Store &amp; provide Linked Data"/>
            <p:cNvGrpSpPr/>
            <p:nvPr/>
          </p:nvGrpSpPr>
          <p:grpSpPr>
            <a:xfrm>
              <a:off x="4342115" y="2462994"/>
              <a:ext cx="879300" cy="960044"/>
              <a:chOff x="0" y="0"/>
              <a:chExt cx="879299" cy="960042"/>
            </a:xfrm>
          </p:grpSpPr>
          <p:sp>
            <p:nvSpPr>
              <p:cNvPr id="261" name="Square"/>
              <p:cNvSpPr/>
              <p:nvPr/>
            </p:nvSpPr>
            <p:spPr>
              <a:xfrm>
                <a:off x="0" y="40371"/>
                <a:ext cx="879300" cy="879300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2" name="Store &amp; provide Linked Data"/>
              <p:cNvSpPr txBox="1"/>
              <p:nvPr/>
            </p:nvSpPr>
            <p:spPr>
              <a:xfrm>
                <a:off x="0" y="-1"/>
                <a:ext cx="879300" cy="960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Store &amp; provide Linked Data</a:t>
                </a:r>
              </a:p>
            </p:txBody>
          </p:sp>
        </p:grpSp>
        <p:grpSp>
          <p:nvGrpSpPr>
            <p:cNvPr id="266" name="Visualize Linked Data"/>
            <p:cNvGrpSpPr/>
            <p:nvPr/>
          </p:nvGrpSpPr>
          <p:grpSpPr>
            <a:xfrm>
              <a:off x="6758957" y="2503366"/>
              <a:ext cx="879300" cy="879300"/>
              <a:chOff x="0" y="0"/>
              <a:chExt cx="879299" cy="879299"/>
            </a:xfrm>
          </p:grpSpPr>
          <p:sp>
            <p:nvSpPr>
              <p:cNvPr id="264" name="Square"/>
              <p:cNvSpPr/>
              <p:nvPr/>
            </p:nvSpPr>
            <p:spPr>
              <a:xfrm>
                <a:off x="-1" y="-1"/>
                <a:ext cx="879301" cy="879301"/>
              </a:xfrm>
              <a:prstGeom prst="rect">
                <a:avLst/>
              </a:prstGeom>
              <a:solidFill>
                <a:srgbClr val="929292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5" name="Visualize Linked Data"/>
              <p:cNvSpPr txBox="1"/>
              <p:nvPr/>
            </p:nvSpPr>
            <p:spPr>
              <a:xfrm>
                <a:off x="-1" y="67578"/>
                <a:ext cx="879301" cy="74414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Visualize Linked Data</a:t>
                </a:r>
              </a:p>
            </p:txBody>
          </p:sp>
        </p:grpSp>
        <p:grpSp>
          <p:nvGrpSpPr>
            <p:cNvPr id="269" name="Linked Data"/>
            <p:cNvGrpSpPr/>
            <p:nvPr/>
          </p:nvGrpSpPr>
          <p:grpSpPr>
            <a:xfrm>
              <a:off x="5259672" y="2636288"/>
              <a:ext cx="1459339" cy="613455"/>
              <a:chOff x="0" y="0"/>
              <a:chExt cx="1459337" cy="613454"/>
            </a:xfrm>
          </p:grpSpPr>
          <p:sp>
            <p:nvSpPr>
              <p:cNvPr id="267" name="Arrow"/>
              <p:cNvSpPr/>
              <p:nvPr/>
            </p:nvSpPr>
            <p:spPr>
              <a:xfrm>
                <a:off x="0" y="0"/>
                <a:ext cx="1459338" cy="613455"/>
              </a:xfrm>
              <a:prstGeom prst="rightArrow">
                <a:avLst>
                  <a:gd name="adj1" fmla="val 54338"/>
                  <a:gd name="adj2" fmla="val 49843"/>
                </a:avLst>
              </a:prstGeom>
              <a:solidFill>
                <a:srgbClr val="00A2FF"/>
              </a:solidFill>
              <a:ln w="12700" cap="flat">
                <a:solidFill>
                  <a:srgbClr val="000000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84200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8" name="Linked Data"/>
              <p:cNvSpPr txBox="1"/>
              <p:nvPr/>
            </p:nvSpPr>
            <p:spPr>
              <a:xfrm>
                <a:off x="-1" y="150555"/>
                <a:ext cx="1293193" cy="3123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 algn="ctr" defTabSz="584200">
                  <a:defRPr sz="1400">
                    <a:solidFill>
                      <a:srgbClr val="FFFFFF"/>
                    </a:solidFill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r>
                  <a:t>Linked Data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rcRect t="10686" r="26959"/>
          <a:stretch>
            <a:fillRect/>
          </a:stretch>
        </p:blipFill>
        <p:spPr>
          <a:xfrm>
            <a:off x="3706238" y="2258742"/>
            <a:ext cx="5365204" cy="4277982"/>
          </a:xfrm>
          <a:prstGeom prst="rect">
            <a:avLst/>
          </a:prstGeom>
          <a:ln w="12700">
            <a:miter lim="400000"/>
          </a:ln>
        </p:spPr>
      </p:pic>
      <p:sp>
        <p:nvSpPr>
          <p:cNvPr id="27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Dataflow Chain Part two </a:t>
            </a:r>
          </a:p>
        </p:txBody>
      </p:sp>
      <p:sp>
        <p:nvSpPr>
          <p:cNvPr id="274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2" y="1198562"/>
            <a:ext cx="3873527" cy="9651998"/>
          </a:xfrm>
          <a:prstGeom prst="rect">
            <a:avLst/>
          </a:prstGeom>
        </p:spPr>
        <p:txBody>
          <a:bodyPr/>
          <a:lstStyle>
            <a:lvl1pPr>
              <a:buBlip>
                <a:blip r:embed="rId3"/>
              </a:buBlip>
            </a:lvl1pPr>
          </a:lstStyle>
          <a:p>
            <a:r>
              <a:t>Linked Data Storage</a:t>
            </a:r>
          </a:p>
        </p:txBody>
      </p:sp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46035" y="2329650"/>
            <a:ext cx="2825407" cy="22686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11" descr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466363" y="2987145"/>
            <a:ext cx="3113402" cy="19045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587593" y="4014511"/>
            <a:ext cx="3379999" cy="2175919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Text Placeholder 2"/>
          <p:cNvSpPr txBox="1"/>
          <p:nvPr/>
        </p:nvSpPr>
        <p:spPr>
          <a:xfrm>
            <a:off x="4439480" y="1198562"/>
            <a:ext cx="4296748" cy="1377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>
            <a:lvl1pPr marL="314325" indent="-314325">
              <a:spcBef>
                <a:spcPts val="400"/>
              </a:spcBef>
              <a:buSzPct val="100000"/>
              <a:buBlip>
                <a:blip r:embed="rId3"/>
              </a:buBlip>
              <a:defRPr sz="2000"/>
            </a:lvl1pPr>
          </a:lstStyle>
          <a:p>
            <a:r>
              <a:t>Dashboard and Visualization Apps:</a:t>
            </a:r>
          </a:p>
        </p:txBody>
      </p:sp>
      <p:grpSp>
        <p:nvGrpSpPr>
          <p:cNvPr id="283" name="Can 16"/>
          <p:cNvGrpSpPr/>
          <p:nvPr/>
        </p:nvGrpSpPr>
        <p:grpSpPr>
          <a:xfrm>
            <a:off x="598807" y="3459376"/>
            <a:ext cx="1279422" cy="1396599"/>
            <a:chOff x="0" y="0"/>
            <a:chExt cx="1279420" cy="1396598"/>
          </a:xfrm>
        </p:grpSpPr>
        <p:sp>
          <p:nvSpPr>
            <p:cNvPr id="279" name="Shape"/>
            <p:cNvSpPr/>
            <p:nvPr/>
          </p:nvSpPr>
          <p:spPr>
            <a:xfrm>
              <a:off x="-1" y="0"/>
              <a:ext cx="1279422" cy="139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473"/>
                  </a:moveTo>
                  <a:cubicBezTo>
                    <a:pt x="0" y="1107"/>
                    <a:pt x="4835" y="0"/>
                    <a:pt x="10800" y="0"/>
                  </a:cubicBezTo>
                  <a:cubicBezTo>
                    <a:pt x="16765" y="0"/>
                    <a:pt x="21600" y="1107"/>
                    <a:pt x="21600" y="2473"/>
                  </a:cubicBezTo>
                  <a:lnTo>
                    <a:pt x="21600" y="19127"/>
                  </a:lnTo>
                  <a:cubicBezTo>
                    <a:pt x="21600" y="20493"/>
                    <a:pt x="16765" y="21600"/>
                    <a:pt x="10800" y="21600"/>
                  </a:cubicBezTo>
                  <a:cubicBezTo>
                    <a:pt x="4835" y="21600"/>
                    <a:pt x="0" y="20493"/>
                    <a:pt x="0" y="1912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3000" dir="5400000" rotWithShape="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0" name="Oval"/>
            <p:cNvSpPr/>
            <p:nvPr/>
          </p:nvSpPr>
          <p:spPr>
            <a:xfrm>
              <a:off x="-1" y="-1"/>
              <a:ext cx="1279422" cy="319857"/>
            </a:xfrm>
            <a:prstGeom prst="ellipse">
              <a:avLst/>
            </a:prstGeom>
            <a:solidFill>
              <a:srgbClr val="FFFFFF">
                <a:alpha val="4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1" name="Line"/>
            <p:cNvSpPr/>
            <p:nvPr/>
          </p:nvSpPr>
          <p:spPr>
            <a:xfrm>
              <a:off x="-1" y="0"/>
              <a:ext cx="1279422" cy="13965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473"/>
                  </a:moveTo>
                  <a:cubicBezTo>
                    <a:pt x="21600" y="3840"/>
                    <a:pt x="16765" y="4947"/>
                    <a:pt x="10800" y="4947"/>
                  </a:cubicBezTo>
                  <a:cubicBezTo>
                    <a:pt x="4835" y="4947"/>
                    <a:pt x="0" y="3840"/>
                    <a:pt x="0" y="2473"/>
                  </a:cubicBezTo>
                  <a:cubicBezTo>
                    <a:pt x="0" y="1107"/>
                    <a:pt x="4835" y="0"/>
                    <a:pt x="10800" y="0"/>
                  </a:cubicBezTo>
                  <a:cubicBezTo>
                    <a:pt x="16765" y="0"/>
                    <a:pt x="21600" y="1107"/>
                    <a:pt x="21600" y="2473"/>
                  </a:cubicBezTo>
                  <a:lnTo>
                    <a:pt x="21600" y="19127"/>
                  </a:lnTo>
                  <a:cubicBezTo>
                    <a:pt x="21600" y="20493"/>
                    <a:pt x="16765" y="21600"/>
                    <a:pt x="10800" y="21600"/>
                  </a:cubicBezTo>
                  <a:cubicBezTo>
                    <a:pt x="4835" y="21600"/>
                    <a:pt x="0" y="20493"/>
                    <a:pt x="0" y="19127"/>
                  </a:cubicBezTo>
                  <a:lnTo>
                    <a:pt x="0" y="2473"/>
                  </a:ln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endParaRPr/>
            </a:p>
          </p:txBody>
        </p:sp>
        <p:sp>
          <p:nvSpPr>
            <p:cNvPr id="282" name="RDF…"/>
            <p:cNvSpPr txBox="1"/>
            <p:nvPr/>
          </p:nvSpPr>
          <p:spPr>
            <a:xfrm>
              <a:off x="-1" y="336233"/>
              <a:ext cx="1279422" cy="8840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r>
                <a:t>RDF </a:t>
              </a:r>
            </a:p>
            <a:p>
              <a:r>
                <a:t>triple </a:t>
              </a:r>
            </a:p>
            <a:p>
              <a:r>
                <a:t>store</a:t>
              </a:r>
            </a:p>
          </p:txBody>
        </p:sp>
      </p:grpSp>
      <p:sp>
        <p:nvSpPr>
          <p:cNvPr id="284" name="Rectangle 17"/>
          <p:cNvSpPr/>
          <p:nvPr/>
        </p:nvSpPr>
        <p:spPr>
          <a:xfrm>
            <a:off x="2232231" y="3941203"/>
            <a:ext cx="1321387" cy="642759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r>
              <a:t>SPARQL client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8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/>
          </a:p>
        </p:txBody>
      </p:sp>
      <p:sp>
        <p:nvSpPr>
          <p:cNvPr id="288" name="Rectangle 3"/>
          <p:cNvSpPr/>
          <p:nvPr/>
        </p:nvSpPr>
        <p:spPr>
          <a:xfrm>
            <a:off x="2883467" y="5161659"/>
            <a:ext cx="1080000" cy="6427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Storage App</a:t>
            </a:r>
          </a:p>
        </p:txBody>
      </p:sp>
      <p:sp>
        <p:nvSpPr>
          <p:cNvPr id="289" name="Rectangle 4"/>
          <p:cNvSpPr/>
          <p:nvPr/>
        </p:nvSpPr>
        <p:spPr>
          <a:xfrm>
            <a:off x="308452" y="4878508"/>
            <a:ext cx="1080000" cy="6427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Visualization Apps</a:t>
            </a:r>
          </a:p>
        </p:txBody>
      </p:sp>
      <p:sp>
        <p:nvSpPr>
          <p:cNvPr id="290" name="Rectangle 5"/>
          <p:cNvSpPr/>
          <p:nvPr/>
        </p:nvSpPr>
        <p:spPr>
          <a:xfrm>
            <a:off x="1501295" y="5668010"/>
            <a:ext cx="1080001" cy="376058"/>
          </a:xfrm>
          <a:prstGeom prst="rect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8" tIns="45718" rIns="45718" bIns="45718" anchor="ctr">
            <a:spAutoFit/>
          </a:bodyPr>
          <a:lstStyle>
            <a:lvl1pPr algn="ctr"/>
          </a:lstStyle>
          <a:p>
            <a:r>
              <a:t>UI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Evaluation Results - Heatmaps</a:t>
            </a:r>
          </a:p>
        </p:txBody>
      </p:sp>
      <p:sp>
        <p:nvSpPr>
          <p:cNvPr id="394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endParaRPr dirty="0"/>
          </a:p>
        </p:txBody>
      </p:sp>
      <p:sp>
        <p:nvSpPr>
          <p:cNvPr id="5" name="Shop floor scenario">
            <a:extLst>
              <a:ext uri="{FF2B5EF4-FFF2-40B4-BE49-F238E27FC236}">
                <a16:creationId xmlns:a16="http://schemas.microsoft.com/office/drawing/2014/main" id="{050275C0-3C78-5345-A6F7-4BF4328C1666}"/>
              </a:ext>
            </a:extLst>
          </p:cNvPr>
          <p:cNvSpPr txBox="1"/>
          <p:nvPr/>
        </p:nvSpPr>
        <p:spPr>
          <a:xfrm>
            <a:off x="4047651" y="4547279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List View App with overlaid </a:t>
            </a:r>
            <a:r>
              <a:rPr lang="en-US" sz="800" dirty="0" err="1"/>
              <a:t>heatmap</a:t>
            </a:r>
            <a:r>
              <a:rPr lang="en-US" sz="800" dirty="0"/>
              <a:t> of mouse clicks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0AFCBB-81A4-2F4D-869B-4E62352E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835" y="1123123"/>
            <a:ext cx="6164541" cy="4155105"/>
          </a:xfrm>
          <a:prstGeom prst="rect">
            <a:avLst/>
          </a:prstGeom>
        </p:spPr>
      </p:pic>
      <p:sp>
        <p:nvSpPr>
          <p:cNvPr id="9" name="Shop floor scenario">
            <a:extLst>
              <a:ext uri="{FF2B5EF4-FFF2-40B4-BE49-F238E27FC236}">
                <a16:creationId xmlns:a16="http://schemas.microsoft.com/office/drawing/2014/main" id="{C4604873-4DC0-2243-BE12-6088EE10BEEC}"/>
              </a:ext>
            </a:extLst>
          </p:cNvPr>
          <p:cNvSpPr txBox="1"/>
          <p:nvPr/>
        </p:nvSpPr>
        <p:spPr>
          <a:xfrm>
            <a:off x="4047650" y="5243568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 dirty="0"/>
              <a:t>Graph View App with overlaid </a:t>
            </a:r>
            <a:r>
              <a:rPr lang="en-US" sz="800" dirty="0" err="1"/>
              <a:t>heatmap</a:t>
            </a:r>
            <a:r>
              <a:rPr lang="en-US" sz="800" dirty="0"/>
              <a:t> of mouse clicks</a:t>
            </a:r>
          </a:p>
        </p:txBody>
      </p:sp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rPr dirty="0"/>
              <a:t>Matthias Schedel - Shop-Floor Linked Data Graph </a:t>
            </a:r>
          </a:p>
        </p:txBody>
      </p:sp>
      <p:sp>
        <p:nvSpPr>
          <p:cNvPr id="135" name="Text Box 11"/>
          <p:cNvSpPr txBox="1">
            <a:spLocks noGrp="1"/>
          </p:cNvSpPr>
          <p:nvPr>
            <p:ph type="sldNum" sz="quarter" idx="4294967295"/>
          </p:nvPr>
        </p:nvSpPr>
        <p:spPr>
          <a:xfrm>
            <a:off x="250825" y="6445250"/>
            <a:ext cx="127000" cy="12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44</a:t>
            </a:fld>
            <a:endParaRPr dirty="0"/>
          </a:p>
        </p:txBody>
      </p:sp>
      <p:sp>
        <p:nvSpPr>
          <p:cNvPr id="13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(Later removed) Presentation Structure</a:t>
            </a:r>
          </a:p>
        </p:txBody>
      </p:sp>
      <p:sp>
        <p:nvSpPr>
          <p:cNvPr id="137" name="Rectangle 3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3"/>
          </a:xfrm>
          <a:prstGeom prst="rect">
            <a:avLst/>
          </a:prstGeom>
        </p:spPr>
        <p:txBody>
          <a:bodyPr/>
          <a:lstStyle/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Background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Evaluation use case (screen recording gif)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Motivation</a:t>
            </a:r>
          </a:p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Related work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Architecture design 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Evaluation</a:t>
            </a:r>
          </a:p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Design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Requirement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Design building blocks - Web + Linked Data Technologies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Workflow breakdown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Four apps</a:t>
            </a:r>
          </a:p>
          <a:p>
            <a:pPr marL="723709" lvl="2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Semantic</a:t>
            </a:r>
          </a:p>
          <a:p>
            <a:pPr marL="723709" lvl="2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Storage</a:t>
            </a:r>
          </a:p>
          <a:p>
            <a:pPr marL="723709" lvl="2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/>
              <a:t>Dashboard</a:t>
            </a:r>
          </a:p>
          <a:p>
            <a:pPr marL="723709" lvl="2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rPr dirty="0" err="1"/>
              <a:t>Visualisation</a:t>
            </a:r>
            <a:r>
              <a:t> apps</a:t>
            </a:r>
          </a:p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Implementation 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Screenshot before and after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Technology Stack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Deployment Architecture</a:t>
            </a:r>
          </a:p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Evaluation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Study design (scope, design, goal)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Study overview (Participants, how it went)</a:t>
            </a:r>
          </a:p>
          <a:p>
            <a:pPr marL="458533" lvl="1" indent="-182308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Results (Graphs)</a:t>
            </a:r>
          </a:p>
          <a:p>
            <a:pPr marL="182307" indent="-182307" defTabSz="530351">
              <a:spcBef>
                <a:spcPts val="200"/>
              </a:spcBef>
              <a:buBlip>
                <a:blip r:embed="rId3"/>
              </a:buBlip>
              <a:defRPr sz="1100"/>
            </a:pPr>
            <a:r>
              <a:t>Summary (conclusion, future work, insights, …)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2"/>
          <p:cNvSpPr txBox="1"/>
          <p:nvPr/>
        </p:nvSpPr>
        <p:spPr>
          <a:xfrm>
            <a:off x="1701800" y="6445250"/>
            <a:ext cx="4248150" cy="127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900"/>
            </a:lvl1pPr>
          </a:lstStyle>
          <a:p>
            <a:r>
              <a:t>Matthias Schedel - Shop-Floor Linked Data Graph </a:t>
            </a:r>
          </a:p>
        </p:txBody>
      </p:sp>
      <p:sp>
        <p:nvSpPr>
          <p:cNvPr id="165" name="Text Box 11"/>
          <p:cNvSpPr txBox="1">
            <a:spLocks noGrp="1"/>
          </p:cNvSpPr>
          <p:nvPr>
            <p:ph type="sldNum" sz="quarter" idx="4294967295"/>
          </p:nvPr>
        </p:nvSpPr>
        <p:spPr>
          <a:xfrm>
            <a:off x="250825" y="6445250"/>
            <a:ext cx="127000" cy="1270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5</a:t>
            </a:fld>
            <a:endParaRPr/>
          </a:p>
        </p:txBody>
      </p:sp>
      <p:sp>
        <p:nvSpPr>
          <p:cNvPr id="166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Related Work</a:t>
            </a:r>
          </a:p>
        </p:txBody>
      </p:sp>
      <p:sp>
        <p:nvSpPr>
          <p:cNvPr id="167" name="Rectangle 3"/>
          <p:cNvSpPr txBox="1">
            <a:spLocks noGrp="1"/>
          </p:cNvSpPr>
          <p:nvPr>
            <p:ph type="body" sz="half" idx="1"/>
          </p:nvPr>
        </p:nvSpPr>
        <p:spPr>
          <a:xfrm>
            <a:off x="392113" y="1198562"/>
            <a:ext cx="4179887" cy="4894263"/>
          </a:xfrm>
          <a:prstGeom prst="rect">
            <a:avLst/>
          </a:prstGeom>
        </p:spPr>
        <p:txBody>
          <a:bodyPr/>
          <a:lstStyle/>
          <a:p>
            <a:pPr marL="279400"/>
            <a:r>
              <a:rPr lang="en-US" dirty="0"/>
              <a:t>Provenance Aware Linked Sensor Data - Blizzard detection system </a:t>
            </a:r>
          </a:p>
          <a:p>
            <a:pPr marL="441325" lvl="1" indent="0">
              <a:buNone/>
            </a:pPr>
            <a:r>
              <a:rPr lang="en-US" dirty="0">
                <a:sym typeface="Wingdings" pitchFamily="2" charset="2"/>
              </a:rPr>
              <a:t> Raw sensor data acquisition and Linked Data generation</a:t>
            </a:r>
            <a:endParaRPr lang="en-US" dirty="0"/>
          </a:p>
          <a:p>
            <a:pPr marL="279400"/>
            <a:endParaRPr lang="en-US" dirty="0"/>
          </a:p>
          <a:p>
            <a:pPr marL="279400"/>
            <a:r>
              <a:rPr lang="en-US" dirty="0"/>
              <a:t>App Orchestration - Mobile maintenance of a chemical plant</a:t>
            </a:r>
          </a:p>
          <a:p>
            <a:pPr marL="441325" lvl="1" indent="0">
              <a:buNone/>
            </a:pPr>
            <a:r>
              <a:rPr lang="en-US" dirty="0">
                <a:sym typeface="Wingdings" pitchFamily="2" charset="2"/>
              </a:rPr>
              <a:t> Combine apps for complex workflows</a:t>
            </a:r>
            <a:endParaRPr lang="en-US" dirty="0"/>
          </a:p>
          <a:p>
            <a:pPr marL="476250" lvl="1" indent="0">
              <a:buNone/>
            </a:pPr>
            <a:endParaRPr lang="en-US" dirty="0"/>
          </a:p>
          <a:p>
            <a:pPr marL="279400"/>
            <a:r>
              <a:rPr lang="en-US" dirty="0"/>
              <a:t>Ontology based visual querying - Turbine monitoring and maintenance</a:t>
            </a:r>
          </a:p>
          <a:p>
            <a:pPr marL="441325" lvl="1" indent="0">
              <a:buNone/>
            </a:pPr>
            <a:r>
              <a:rPr lang="en-US" dirty="0">
                <a:sym typeface="Wingdings" pitchFamily="2" charset="2"/>
              </a:rPr>
              <a:t> Evaluation tasks</a:t>
            </a:r>
            <a:endParaRPr lang="en-US" dirty="0"/>
          </a:p>
        </p:txBody>
      </p:sp>
      <p:sp>
        <p:nvSpPr>
          <p:cNvPr id="168" name="Shop floor scenario"/>
          <p:cNvSpPr txBox="1"/>
          <p:nvPr/>
        </p:nvSpPr>
        <p:spPr>
          <a:xfrm>
            <a:off x="10473138" y="2109896"/>
            <a:ext cx="1636100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1400"/>
            </a:lvl1pPr>
          </a:lstStyle>
          <a:p>
            <a:r>
              <a:t>Shop floor scenario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2EBE674-2842-7143-8B0F-F7FF799DC7B4}"/>
              </a:ext>
            </a:extLst>
          </p:cNvPr>
          <p:cNvGrpSpPr/>
          <p:nvPr/>
        </p:nvGrpSpPr>
        <p:grpSpPr>
          <a:xfrm>
            <a:off x="4560721" y="1171821"/>
            <a:ext cx="4447842" cy="2826611"/>
            <a:chOff x="4572000" y="3373934"/>
            <a:chExt cx="4447842" cy="2826611"/>
          </a:xfrm>
        </p:grpSpPr>
        <p:sp>
          <p:nvSpPr>
            <p:cNvPr id="170" name="Shop floor scenario"/>
            <p:cNvSpPr txBox="1"/>
            <p:nvPr/>
          </p:nvSpPr>
          <p:spPr>
            <a:xfrm>
              <a:off x="6284520" y="5985105"/>
              <a:ext cx="1217638" cy="215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45718" tIns="45718" rIns="45718" bIns="45718">
              <a:spAutoFit/>
            </a:bodyPr>
            <a:lstStyle/>
            <a:p>
              <a:pPr algn="ctr">
                <a:defRPr sz="1400"/>
              </a:pPr>
              <a:r>
                <a:rPr lang="de-DE" sz="800" dirty="0"/>
                <a:t>Mobile </a:t>
              </a:r>
              <a:r>
                <a:rPr sz="800" dirty="0"/>
                <a:t>maintenance app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AD7749F-859E-EB48-8B8A-46513FDAD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373934"/>
              <a:ext cx="4447842" cy="261117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BADECB1-154E-0142-B428-70E1D9533A87}"/>
              </a:ext>
            </a:extLst>
          </p:cNvPr>
          <p:cNvGrpSpPr/>
          <p:nvPr/>
        </p:nvGrpSpPr>
        <p:grpSpPr>
          <a:xfrm>
            <a:off x="4549442" y="3998432"/>
            <a:ext cx="4470400" cy="2259806"/>
            <a:chOff x="4549442" y="1114128"/>
            <a:chExt cx="4470400" cy="2259806"/>
          </a:xfrm>
        </p:grpSpPr>
        <p:sp>
          <p:nvSpPr>
            <p:cNvPr id="13" name="Shop floor scenario">
              <a:extLst>
                <a:ext uri="{FF2B5EF4-FFF2-40B4-BE49-F238E27FC236}">
                  <a16:creationId xmlns:a16="http://schemas.microsoft.com/office/drawing/2014/main" id="{10386365-FA42-3D41-9CD3-206C7FF48A1E}"/>
                </a:ext>
              </a:extLst>
            </p:cNvPr>
            <p:cNvSpPr txBox="1"/>
            <p:nvPr/>
          </p:nvSpPr>
          <p:spPr>
            <a:xfrm>
              <a:off x="4851699" y="3158494"/>
              <a:ext cx="4083279" cy="2154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>
              <a:spAutoFit/>
            </a:bodyPr>
            <a:lstStyle/>
            <a:p>
              <a:pPr algn="ctr">
                <a:defRPr sz="1400"/>
              </a:pPr>
              <a:r>
                <a:rPr lang="en-US" sz="800" dirty="0"/>
                <a:t>Ontology based visual querying - Evaluation tasks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A32ADF9-4142-6A4D-8F54-6DE76D50B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9442" y="1114128"/>
              <a:ext cx="4470400" cy="2108200"/>
            </a:xfrm>
            <a:prstGeom prst="rect">
              <a:avLst/>
            </a:prstGeom>
          </p:spPr>
        </p:pic>
      </p:grp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Design – Dataflow Chain on the Shop Floor</a:t>
            </a:r>
          </a:p>
        </p:txBody>
      </p:sp>
      <p:sp>
        <p:nvSpPr>
          <p:cNvPr id="17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Raw sensor data acquisition and Linked Data generation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Linked Data storage and provision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Linked Data querying and visualization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15F7E4-0157-FA4B-80E2-B7FD3BBBE7AB}"/>
              </a:ext>
            </a:extLst>
          </p:cNvPr>
          <p:cNvGrpSpPr/>
          <p:nvPr/>
        </p:nvGrpSpPr>
        <p:grpSpPr>
          <a:xfrm>
            <a:off x="142436" y="2329499"/>
            <a:ext cx="8924374" cy="3724932"/>
            <a:chOff x="672324" y="2590800"/>
            <a:chExt cx="12073065" cy="5039160"/>
          </a:xfrm>
        </p:grpSpPr>
        <p:sp>
          <p:nvSpPr>
            <p:cNvPr id="5" name="Shop floor system:">
              <a:extLst>
                <a:ext uri="{FF2B5EF4-FFF2-40B4-BE49-F238E27FC236}">
                  <a16:creationId xmlns:a16="http://schemas.microsoft.com/office/drawing/2014/main" id="{7348B87B-2446-C141-B4CA-9233A18A61B9}"/>
                </a:ext>
              </a:extLst>
            </p:cNvPr>
            <p:cNvSpPr/>
            <p:nvPr/>
          </p:nvSpPr>
          <p:spPr>
            <a:xfrm>
              <a:off x="3069721" y="5758285"/>
              <a:ext cx="9017956" cy="1871675"/>
            </a:xfrm>
            <a:prstGeom prst="roundRect">
              <a:avLst>
                <a:gd name="adj" fmla="val 10178"/>
              </a:avLst>
            </a:prstGeom>
            <a:ln w="25400">
              <a:solidFill>
                <a:srgbClr val="000000"/>
              </a:solidFill>
              <a:custDash>
                <a:ds d="200000" sp="200000"/>
              </a:custDash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 algn="l">
                <a:defRPr sz="2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defTabSz="584200" hangingPunct="0"/>
              <a:r>
                <a:rPr lang="en-US" sz="1400" kern="0">
                  <a:solidFill>
                    <a:srgbClr val="000000"/>
                  </a:solidFill>
                  <a:latin typeface="Helvetica Neue Medium"/>
                  <a:ea typeface="Helvetica Neue Medium"/>
                  <a:cs typeface="Helvetica Neue Medium"/>
                </a:rPr>
                <a:t>Shop floor system:</a:t>
              </a:r>
            </a:p>
          </p:txBody>
        </p:sp>
        <p:sp>
          <p:nvSpPr>
            <p:cNvPr id="6" name="Product line">
              <a:extLst>
                <a:ext uri="{FF2B5EF4-FFF2-40B4-BE49-F238E27FC236}">
                  <a16:creationId xmlns:a16="http://schemas.microsoft.com/office/drawing/2014/main" id="{2CF6DB21-CC27-E440-8D4C-909C70234C98}"/>
                </a:ext>
              </a:extLst>
            </p:cNvPr>
            <p:cNvSpPr/>
            <p:nvPr/>
          </p:nvSpPr>
          <p:spPr>
            <a:xfrm>
              <a:off x="672324" y="2590800"/>
              <a:ext cx="1688928" cy="3712536"/>
            </a:xfrm>
            <a:prstGeom prst="roundRect">
              <a:avLst>
                <a:gd name="adj" fmla="val 12593"/>
              </a:avLst>
            </a:prstGeom>
            <a:solidFill>
              <a:srgbClr val="D6D5D5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400" kern="0">
                  <a:latin typeface="Helvetica Neue Medium"/>
                  <a:ea typeface="Helvetica Neue Medium"/>
                  <a:cs typeface="Helvetica Neue Medium"/>
                </a:rPr>
                <a:t>Product line</a:t>
              </a:r>
            </a:p>
          </p:txBody>
        </p:sp>
        <p:sp>
          <p:nvSpPr>
            <p:cNvPr id="7" name="Product">
              <a:extLst>
                <a:ext uri="{FF2B5EF4-FFF2-40B4-BE49-F238E27FC236}">
                  <a16:creationId xmlns:a16="http://schemas.microsoft.com/office/drawing/2014/main" id="{874A4F65-1215-A347-9525-670CE9FADEF2}"/>
                </a:ext>
              </a:extLst>
            </p:cNvPr>
            <p:cNvSpPr/>
            <p:nvPr/>
          </p:nvSpPr>
          <p:spPr>
            <a:xfrm>
              <a:off x="830988" y="3120223"/>
              <a:ext cx="1371601" cy="1371601"/>
            </a:xfrm>
            <a:prstGeom prst="rect">
              <a:avLst/>
            </a:prstGeom>
            <a:solidFill>
              <a:srgbClr val="929292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400" kern="0">
                  <a:latin typeface="Helvetica Neue Medium"/>
                  <a:ea typeface="Helvetica Neue Medium"/>
                  <a:cs typeface="Helvetica Neue Medium"/>
                </a:rPr>
                <a:t>Product</a:t>
              </a:r>
            </a:p>
          </p:txBody>
        </p:sp>
        <p:sp>
          <p:nvSpPr>
            <p:cNvPr id="8" name="Sensor">
              <a:extLst>
                <a:ext uri="{FF2B5EF4-FFF2-40B4-BE49-F238E27FC236}">
                  <a16:creationId xmlns:a16="http://schemas.microsoft.com/office/drawing/2014/main" id="{325A23FE-0CF7-A64E-9BDA-135FC2BFCB46}"/>
                </a:ext>
              </a:extLst>
            </p:cNvPr>
            <p:cNvSpPr/>
            <p:nvPr/>
          </p:nvSpPr>
          <p:spPr>
            <a:xfrm>
              <a:off x="3817845" y="3599060"/>
              <a:ext cx="1371601" cy="1371601"/>
            </a:xfrm>
            <a:prstGeom prst="rect">
              <a:avLst/>
            </a:prstGeom>
            <a:solidFill>
              <a:srgbClr val="929292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400" kern="0">
                  <a:latin typeface="Helvetica Neue Medium"/>
                  <a:ea typeface="Helvetica Neue Medium"/>
                  <a:cs typeface="Helvetica Neue Medium"/>
                </a:rPr>
                <a:t>Sensor</a:t>
              </a:r>
            </a:p>
          </p:txBody>
        </p:sp>
        <p:sp>
          <p:nvSpPr>
            <p:cNvPr id="9" name="Product">
              <a:extLst>
                <a:ext uri="{FF2B5EF4-FFF2-40B4-BE49-F238E27FC236}">
                  <a16:creationId xmlns:a16="http://schemas.microsoft.com/office/drawing/2014/main" id="{663A828B-C81E-944C-A28E-CC26C7C4B7E5}"/>
                </a:ext>
              </a:extLst>
            </p:cNvPr>
            <p:cNvSpPr/>
            <p:nvPr/>
          </p:nvSpPr>
          <p:spPr>
            <a:xfrm>
              <a:off x="830988" y="4630644"/>
              <a:ext cx="1371601" cy="1371601"/>
            </a:xfrm>
            <a:prstGeom prst="rect">
              <a:avLst/>
            </a:prstGeom>
            <a:solidFill>
              <a:srgbClr val="929292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400" kern="0">
                  <a:latin typeface="Helvetica Neue Medium"/>
                  <a:ea typeface="Helvetica Neue Medium"/>
                  <a:cs typeface="Helvetica Neue Medium"/>
                </a:rPr>
                <a:t>Product</a:t>
              </a:r>
            </a:p>
          </p:txBody>
        </p:sp>
        <p:sp>
          <p:nvSpPr>
            <p:cNvPr id="10" name="scans">
              <a:extLst>
                <a:ext uri="{FF2B5EF4-FFF2-40B4-BE49-F238E27FC236}">
                  <a16:creationId xmlns:a16="http://schemas.microsoft.com/office/drawing/2014/main" id="{86BB8967-45D4-494A-93F3-BFCF1074CCD3}"/>
                </a:ext>
              </a:extLst>
            </p:cNvPr>
            <p:cNvSpPr/>
            <p:nvPr/>
          </p:nvSpPr>
          <p:spPr>
            <a:xfrm>
              <a:off x="2412412" y="3834426"/>
              <a:ext cx="1356644" cy="9006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72" y="16473"/>
                  </a:moveTo>
                  <a:lnTo>
                    <a:pt x="6869" y="21600"/>
                  </a:lnTo>
                  <a:lnTo>
                    <a:pt x="0" y="10645"/>
                  </a:lnTo>
                  <a:lnTo>
                    <a:pt x="6820" y="0"/>
                  </a:lnTo>
                  <a:lnTo>
                    <a:pt x="6817" y="4982"/>
                  </a:lnTo>
                  <a:lnTo>
                    <a:pt x="21600" y="5083"/>
                  </a:lnTo>
                  <a:lnTo>
                    <a:pt x="21531" y="16529"/>
                  </a:lnTo>
                  <a:lnTo>
                    <a:pt x="6872" y="16473"/>
                  </a:lnTo>
                  <a:close/>
                </a:path>
              </a:pathLst>
            </a:custGeom>
            <a:solidFill>
              <a:srgbClr val="00A2FF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scans</a:t>
              </a:r>
            </a:p>
          </p:txBody>
        </p:sp>
        <p:sp>
          <p:nvSpPr>
            <p:cNvPr id="11" name="Male">
              <a:extLst>
                <a:ext uri="{FF2B5EF4-FFF2-40B4-BE49-F238E27FC236}">
                  <a16:creationId xmlns:a16="http://schemas.microsoft.com/office/drawing/2014/main" id="{A660CD35-AA95-634B-9EE6-C5223AB7511C}"/>
                </a:ext>
              </a:extLst>
            </p:cNvPr>
            <p:cNvSpPr/>
            <p:nvPr/>
          </p:nvSpPr>
          <p:spPr>
            <a:xfrm>
              <a:off x="12138676" y="3227530"/>
              <a:ext cx="567192" cy="1530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7" h="21600" extrusionOk="0">
                  <a:moveTo>
                    <a:pt x="10777" y="0"/>
                  </a:moveTo>
                  <a:cubicBezTo>
                    <a:pt x="9509" y="0"/>
                    <a:pt x="8239" y="180"/>
                    <a:pt x="7271" y="540"/>
                  </a:cubicBezTo>
                  <a:cubicBezTo>
                    <a:pt x="5335" y="1259"/>
                    <a:pt x="5335" y="2425"/>
                    <a:pt x="7271" y="3144"/>
                  </a:cubicBezTo>
                  <a:cubicBezTo>
                    <a:pt x="9206" y="3863"/>
                    <a:pt x="12348" y="3863"/>
                    <a:pt x="14284" y="3144"/>
                  </a:cubicBezTo>
                  <a:cubicBezTo>
                    <a:pt x="16220" y="2425"/>
                    <a:pt x="16220" y="1259"/>
                    <a:pt x="14284" y="540"/>
                  </a:cubicBezTo>
                  <a:cubicBezTo>
                    <a:pt x="13316" y="180"/>
                    <a:pt x="12046" y="0"/>
                    <a:pt x="10777" y="0"/>
                  </a:cubicBezTo>
                  <a:close/>
                  <a:moveTo>
                    <a:pt x="4845" y="4060"/>
                  </a:moveTo>
                  <a:cubicBezTo>
                    <a:pt x="2970" y="4060"/>
                    <a:pt x="1445" y="4331"/>
                    <a:pt x="907" y="4563"/>
                  </a:cubicBezTo>
                  <a:cubicBezTo>
                    <a:pt x="-23" y="4963"/>
                    <a:pt x="-21" y="5438"/>
                    <a:pt x="8" y="5606"/>
                  </a:cubicBezTo>
                  <a:lnTo>
                    <a:pt x="8" y="12393"/>
                  </a:lnTo>
                  <a:cubicBezTo>
                    <a:pt x="8" y="12733"/>
                    <a:pt x="732" y="13004"/>
                    <a:pt x="1648" y="13004"/>
                  </a:cubicBezTo>
                  <a:cubicBezTo>
                    <a:pt x="2563" y="13004"/>
                    <a:pt x="3292" y="12728"/>
                    <a:pt x="3292" y="12393"/>
                  </a:cubicBezTo>
                  <a:lnTo>
                    <a:pt x="3292" y="6777"/>
                  </a:lnTo>
                  <a:lnTo>
                    <a:pt x="4791" y="6777"/>
                  </a:lnTo>
                  <a:lnTo>
                    <a:pt x="4791" y="12641"/>
                  </a:lnTo>
                  <a:lnTo>
                    <a:pt x="4804" y="12641"/>
                  </a:lnTo>
                  <a:lnTo>
                    <a:pt x="4804" y="20628"/>
                  </a:lnTo>
                  <a:cubicBezTo>
                    <a:pt x="4804" y="21163"/>
                    <a:pt x="5982" y="21600"/>
                    <a:pt x="7421" y="21600"/>
                  </a:cubicBezTo>
                  <a:cubicBezTo>
                    <a:pt x="8860" y="21600"/>
                    <a:pt x="10037" y="21163"/>
                    <a:pt x="10037" y="20628"/>
                  </a:cubicBezTo>
                  <a:lnTo>
                    <a:pt x="10037" y="12641"/>
                  </a:lnTo>
                  <a:lnTo>
                    <a:pt x="10777" y="12641"/>
                  </a:lnTo>
                  <a:lnTo>
                    <a:pt x="11504" y="12641"/>
                  </a:lnTo>
                  <a:lnTo>
                    <a:pt x="11504" y="20628"/>
                  </a:lnTo>
                  <a:cubicBezTo>
                    <a:pt x="11504" y="21163"/>
                    <a:pt x="12682" y="21600"/>
                    <a:pt x="14121" y="21600"/>
                  </a:cubicBezTo>
                  <a:cubicBezTo>
                    <a:pt x="15559" y="21600"/>
                    <a:pt x="16737" y="21163"/>
                    <a:pt x="16737" y="20628"/>
                  </a:cubicBezTo>
                  <a:lnTo>
                    <a:pt x="16737" y="12636"/>
                  </a:lnTo>
                  <a:lnTo>
                    <a:pt x="16750" y="12636"/>
                  </a:lnTo>
                  <a:lnTo>
                    <a:pt x="16750" y="6772"/>
                  </a:lnTo>
                  <a:lnTo>
                    <a:pt x="18249" y="6772"/>
                  </a:lnTo>
                  <a:lnTo>
                    <a:pt x="18249" y="12388"/>
                  </a:lnTo>
                  <a:cubicBezTo>
                    <a:pt x="18249" y="12728"/>
                    <a:pt x="18973" y="12997"/>
                    <a:pt x="19889" y="12997"/>
                  </a:cubicBezTo>
                  <a:cubicBezTo>
                    <a:pt x="20805" y="12997"/>
                    <a:pt x="21533" y="12723"/>
                    <a:pt x="21533" y="12388"/>
                  </a:cubicBezTo>
                  <a:lnTo>
                    <a:pt x="21533" y="5606"/>
                  </a:lnTo>
                  <a:cubicBezTo>
                    <a:pt x="21577" y="5438"/>
                    <a:pt x="21564" y="4957"/>
                    <a:pt x="20634" y="4563"/>
                  </a:cubicBezTo>
                  <a:cubicBezTo>
                    <a:pt x="20096" y="4336"/>
                    <a:pt x="18566" y="4060"/>
                    <a:pt x="16691" y="4060"/>
                  </a:cubicBezTo>
                  <a:lnTo>
                    <a:pt x="10777" y="4060"/>
                  </a:lnTo>
                  <a:lnTo>
                    <a:pt x="4845" y="4060"/>
                  </a:lnTo>
                  <a:close/>
                </a:path>
              </a:pathLst>
            </a:custGeom>
            <a:solidFill>
              <a:srgbClr val="929292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4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2" name="user">
              <a:extLst>
                <a:ext uri="{FF2B5EF4-FFF2-40B4-BE49-F238E27FC236}">
                  <a16:creationId xmlns:a16="http://schemas.microsoft.com/office/drawing/2014/main" id="{48D543FF-10E5-1241-BC0A-6358FE1B65D9}"/>
                </a:ext>
              </a:extLst>
            </p:cNvPr>
            <p:cNvSpPr txBox="1"/>
            <p:nvPr/>
          </p:nvSpPr>
          <p:spPr>
            <a:xfrm>
              <a:off x="12099154" y="4898121"/>
              <a:ext cx="646235" cy="43024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50800" tIns="50800" rIns="50800" bIns="50800" anchor="ctr">
              <a:spAutoFit/>
            </a:bodyPr>
            <a:lstStyle/>
            <a:p>
              <a:pPr algn="ctr" defTabSz="584200" hangingPunct="0"/>
              <a:r>
                <a:rPr lang="en-US" sz="1400" kern="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User</a:t>
              </a:r>
            </a:p>
          </p:txBody>
        </p:sp>
        <p:sp>
          <p:nvSpPr>
            <p:cNvPr id="13" name="raw data">
              <a:extLst>
                <a:ext uri="{FF2B5EF4-FFF2-40B4-BE49-F238E27FC236}">
                  <a16:creationId xmlns:a16="http://schemas.microsoft.com/office/drawing/2014/main" id="{13208EE2-B0E5-9F48-AB41-5660775DA077}"/>
                </a:ext>
              </a:extLst>
            </p:cNvPr>
            <p:cNvSpPr/>
            <p:nvPr/>
          </p:nvSpPr>
          <p:spPr>
            <a:xfrm>
              <a:off x="5238177" y="3841845"/>
              <a:ext cx="1990280" cy="886032"/>
            </a:xfrm>
            <a:prstGeom prst="rightArrow">
              <a:avLst>
                <a:gd name="adj1" fmla="val 54338"/>
                <a:gd name="adj2" fmla="val 49843"/>
              </a:avLst>
            </a:prstGeom>
            <a:solidFill>
              <a:srgbClr val="00A2FF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raw data</a:t>
              </a:r>
            </a:p>
          </p:txBody>
        </p:sp>
        <p:sp>
          <p:nvSpPr>
            <p:cNvPr id="14" name="Linked Data visualisation">
              <a:extLst>
                <a:ext uri="{FF2B5EF4-FFF2-40B4-BE49-F238E27FC236}">
                  <a16:creationId xmlns:a16="http://schemas.microsoft.com/office/drawing/2014/main" id="{9B9C1D85-0D8D-5B4C-B02B-208782BEB5D4}"/>
                </a:ext>
              </a:extLst>
            </p:cNvPr>
            <p:cNvSpPr/>
            <p:nvPr/>
          </p:nvSpPr>
          <p:spPr>
            <a:xfrm>
              <a:off x="8612869" y="3841845"/>
              <a:ext cx="3557043" cy="886032"/>
            </a:xfrm>
            <a:prstGeom prst="rightArrow">
              <a:avLst>
                <a:gd name="adj1" fmla="val 54338"/>
                <a:gd name="adj2" fmla="val 49843"/>
              </a:avLst>
            </a:prstGeom>
            <a:solidFill>
              <a:srgbClr val="00A2FF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 visualization</a:t>
              </a:r>
            </a:p>
          </p:txBody>
        </p:sp>
        <p:sp>
          <p:nvSpPr>
            <p:cNvPr id="15" name="Shop floor system">
              <a:extLst>
                <a:ext uri="{FF2B5EF4-FFF2-40B4-BE49-F238E27FC236}">
                  <a16:creationId xmlns:a16="http://schemas.microsoft.com/office/drawing/2014/main" id="{F8D1F4F8-BC6A-3A4B-8DEA-AD322748805F}"/>
                </a:ext>
              </a:extLst>
            </p:cNvPr>
            <p:cNvSpPr/>
            <p:nvPr/>
          </p:nvSpPr>
          <p:spPr>
            <a:xfrm>
              <a:off x="7286155" y="3649860"/>
              <a:ext cx="1270001" cy="1270001"/>
            </a:xfrm>
            <a:prstGeom prst="rect">
              <a:avLst/>
            </a:prstGeom>
            <a:solidFill>
              <a:srgbClr val="FFC000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400" kern="0">
                  <a:latin typeface="Helvetica Neue Medium"/>
                  <a:ea typeface="Helvetica Neue Medium"/>
                  <a:cs typeface="Helvetica Neue Medium"/>
                </a:rPr>
                <a:t>Shop floor system</a:t>
              </a:r>
            </a:p>
          </p:txBody>
        </p:sp>
        <p:sp>
          <p:nvSpPr>
            <p:cNvPr id="16" name="Line">
              <a:extLst>
                <a:ext uri="{FF2B5EF4-FFF2-40B4-BE49-F238E27FC236}">
                  <a16:creationId xmlns:a16="http://schemas.microsoft.com/office/drawing/2014/main" id="{A7AD89CA-97E6-F948-BC51-78E331605A4F}"/>
                </a:ext>
              </a:extLst>
            </p:cNvPr>
            <p:cNvSpPr/>
            <p:nvPr/>
          </p:nvSpPr>
          <p:spPr>
            <a:xfrm>
              <a:off x="8562925" y="4918097"/>
              <a:ext cx="3357864" cy="856618"/>
            </a:xfrm>
            <a:prstGeom prst="line">
              <a:avLst/>
            </a:prstGeom>
            <a:ln w="25400">
              <a:solidFill>
                <a:srgbClr val="000000">
                  <a:alpha val="50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4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7" name="Line">
              <a:extLst>
                <a:ext uri="{FF2B5EF4-FFF2-40B4-BE49-F238E27FC236}">
                  <a16:creationId xmlns:a16="http://schemas.microsoft.com/office/drawing/2014/main" id="{EF8126E9-E07D-A249-B946-560694B91316}"/>
                </a:ext>
              </a:extLst>
            </p:cNvPr>
            <p:cNvSpPr/>
            <p:nvPr/>
          </p:nvSpPr>
          <p:spPr>
            <a:xfrm flipV="1">
              <a:off x="3276211" y="4924165"/>
              <a:ext cx="4011611" cy="823830"/>
            </a:xfrm>
            <a:prstGeom prst="line">
              <a:avLst/>
            </a:prstGeom>
            <a:ln w="25400">
              <a:solidFill>
                <a:srgbClr val="000000">
                  <a:alpha val="50000"/>
                </a:srgbClr>
              </a:solidFill>
              <a:custDash>
                <a:ds d="200000" sp="200000"/>
              </a:custDash>
              <a:miter lim="400000"/>
            </a:ln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4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8" name="Linked Data">
              <a:extLst>
                <a:ext uri="{FF2B5EF4-FFF2-40B4-BE49-F238E27FC236}">
                  <a16:creationId xmlns:a16="http://schemas.microsoft.com/office/drawing/2014/main" id="{3F771C7E-45B7-A845-BADA-DA4A4741E2A5}"/>
                </a:ext>
              </a:extLst>
            </p:cNvPr>
            <p:cNvSpPr/>
            <p:nvPr/>
          </p:nvSpPr>
          <p:spPr>
            <a:xfrm>
              <a:off x="4778143" y="6398479"/>
              <a:ext cx="2107770" cy="886032"/>
            </a:xfrm>
            <a:prstGeom prst="rightArrow">
              <a:avLst>
                <a:gd name="adj1" fmla="val 54338"/>
                <a:gd name="adj2" fmla="val 49843"/>
              </a:avLst>
            </a:prstGeom>
            <a:solidFill>
              <a:srgbClr val="00A2FF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</a:t>
              </a:r>
            </a:p>
          </p:txBody>
        </p:sp>
        <p:sp>
          <p:nvSpPr>
            <p:cNvPr id="19" name="Transform to Linked Data">
              <a:extLst>
                <a:ext uri="{FF2B5EF4-FFF2-40B4-BE49-F238E27FC236}">
                  <a16:creationId xmlns:a16="http://schemas.microsoft.com/office/drawing/2014/main" id="{2554FA8C-B1F0-FC42-BDDD-2A4FDEB3B57C}"/>
                </a:ext>
              </a:extLst>
            </p:cNvPr>
            <p:cNvSpPr/>
            <p:nvPr/>
          </p:nvSpPr>
          <p:spPr>
            <a:xfrm>
              <a:off x="3452885" y="6206495"/>
              <a:ext cx="1270001" cy="1270001"/>
            </a:xfrm>
            <a:prstGeom prst="rect">
              <a:avLst/>
            </a:prstGeom>
            <a:solidFill>
              <a:srgbClr val="929292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 gener-ation</a:t>
              </a:r>
            </a:p>
          </p:txBody>
        </p:sp>
        <p:sp>
          <p:nvSpPr>
            <p:cNvPr id="20" name="Store &amp; provide Linked Data">
              <a:extLst>
                <a:ext uri="{FF2B5EF4-FFF2-40B4-BE49-F238E27FC236}">
                  <a16:creationId xmlns:a16="http://schemas.microsoft.com/office/drawing/2014/main" id="{E2F3DC07-FBA4-F543-A2D2-9B0F5DB43656}"/>
                </a:ext>
              </a:extLst>
            </p:cNvPr>
            <p:cNvSpPr/>
            <p:nvPr/>
          </p:nvSpPr>
          <p:spPr>
            <a:xfrm>
              <a:off x="6943786" y="6206495"/>
              <a:ext cx="1270001" cy="1270001"/>
            </a:xfrm>
            <a:prstGeom prst="rect">
              <a:avLst/>
            </a:prstGeom>
            <a:solidFill>
              <a:srgbClr val="929292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 storage</a:t>
              </a:r>
            </a:p>
          </p:txBody>
        </p:sp>
        <p:sp>
          <p:nvSpPr>
            <p:cNvPr id="21" name="Visualize Linked Data">
              <a:extLst>
                <a:ext uri="{FF2B5EF4-FFF2-40B4-BE49-F238E27FC236}">
                  <a16:creationId xmlns:a16="http://schemas.microsoft.com/office/drawing/2014/main" id="{FEF52A67-84A5-0B41-A9AC-138652FE57B1}"/>
                </a:ext>
              </a:extLst>
            </p:cNvPr>
            <p:cNvSpPr/>
            <p:nvPr/>
          </p:nvSpPr>
          <p:spPr>
            <a:xfrm>
              <a:off x="10434511" y="6206495"/>
              <a:ext cx="1270001" cy="1270001"/>
            </a:xfrm>
            <a:prstGeom prst="rect">
              <a:avLst/>
            </a:prstGeom>
            <a:solidFill>
              <a:srgbClr val="929292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 Visual-ization</a:t>
              </a:r>
            </a:p>
          </p:txBody>
        </p:sp>
        <p:sp>
          <p:nvSpPr>
            <p:cNvPr id="22" name="Linked Data">
              <a:extLst>
                <a:ext uri="{FF2B5EF4-FFF2-40B4-BE49-F238E27FC236}">
                  <a16:creationId xmlns:a16="http://schemas.microsoft.com/office/drawing/2014/main" id="{9F045988-F052-9949-9B18-70D4CE529C73}"/>
                </a:ext>
              </a:extLst>
            </p:cNvPr>
            <p:cNvSpPr/>
            <p:nvPr/>
          </p:nvSpPr>
          <p:spPr>
            <a:xfrm>
              <a:off x="8269044" y="6398479"/>
              <a:ext cx="2107770" cy="886032"/>
            </a:xfrm>
            <a:prstGeom prst="rightArrow">
              <a:avLst>
                <a:gd name="adj1" fmla="val 54338"/>
                <a:gd name="adj2" fmla="val 49843"/>
              </a:avLst>
            </a:prstGeom>
            <a:solidFill>
              <a:srgbClr val="00A2FF"/>
            </a:solidFill>
            <a:ln w="12700">
              <a:solidFill>
                <a:srgbClr val="000000"/>
              </a:solidFill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Linked Data</a:t>
              </a:r>
            </a:p>
          </p:txBody>
        </p:sp>
      </p:grpSp>
      <p:sp>
        <p:nvSpPr>
          <p:cNvPr id="24" name="Shop floor scenario">
            <a:extLst>
              <a:ext uri="{FF2B5EF4-FFF2-40B4-BE49-F238E27FC236}">
                <a16:creationId xmlns:a16="http://schemas.microsoft.com/office/drawing/2014/main" id="{BE6DB88C-A85A-544F-9A08-ACC0B83A2638}"/>
              </a:ext>
            </a:extLst>
          </p:cNvPr>
          <p:cNvSpPr txBox="1"/>
          <p:nvPr/>
        </p:nvSpPr>
        <p:spPr>
          <a:xfrm>
            <a:off x="3132927" y="6139182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/>
              <a:t>Shop floor dataflow chain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Implementation – System architecture</a:t>
            </a:r>
          </a:p>
        </p:txBody>
      </p:sp>
      <p:sp>
        <p:nvSpPr>
          <p:cNvPr id="181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3765591" cy="1606307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Deployment - Docker</a:t>
            </a:r>
          </a:p>
          <a:p>
            <a:pPr>
              <a:buBlip>
                <a:blip r:embed="rId3"/>
              </a:buBlip>
            </a:pPr>
            <a:r>
              <a:rPr lang="en-US" dirty="0"/>
              <a:t>Linked Data Store - </a:t>
            </a:r>
            <a:r>
              <a:rPr lang="en-US" dirty="0" err="1"/>
              <a:t>Fuseki</a:t>
            </a:r>
            <a:endParaRPr lang="en-US" dirty="0"/>
          </a:p>
          <a:p>
            <a:r>
              <a:rPr lang="en-US" dirty="0"/>
              <a:t>Linked Data queries - SPARQL</a:t>
            </a:r>
          </a:p>
          <a:p>
            <a:pPr>
              <a:buBlip>
                <a:blip r:embed="rId3"/>
              </a:buBlip>
            </a:pP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ACC5274-2E5E-6447-B26A-7B6272047641}"/>
              </a:ext>
            </a:extLst>
          </p:cNvPr>
          <p:cNvGrpSpPr/>
          <p:nvPr/>
        </p:nvGrpSpPr>
        <p:grpSpPr>
          <a:xfrm>
            <a:off x="1775600" y="1448709"/>
            <a:ext cx="6070890" cy="4624935"/>
            <a:chOff x="961782" y="1115009"/>
            <a:chExt cx="9434672" cy="7187536"/>
          </a:xfrm>
        </p:grpSpPr>
        <p:sp>
          <p:nvSpPr>
            <p:cNvPr id="5" name="TextBox 50">
              <a:extLst>
                <a:ext uri="{FF2B5EF4-FFF2-40B4-BE49-F238E27FC236}">
                  <a16:creationId xmlns:a16="http://schemas.microsoft.com/office/drawing/2014/main" id="{0E9F1EA4-2C19-2244-BA94-56E4C42C847D}"/>
                </a:ext>
              </a:extLst>
            </p:cNvPr>
            <p:cNvSpPr txBox="1"/>
            <p:nvPr/>
          </p:nvSpPr>
          <p:spPr>
            <a:xfrm>
              <a:off x="8135444" y="7872065"/>
              <a:ext cx="2261010" cy="430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algn="l" defTabSz="914400">
                <a:defRPr sz="1800" b="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0" marR="0" lvl="0" indent="0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T Sans"/>
                  <a:sym typeface="PT Sans"/>
                </a:rPr>
                <a:t>Existing Linked Data</a:t>
              </a:r>
            </a:p>
          </p:txBody>
        </p:sp>
        <p:sp>
          <p:nvSpPr>
            <p:cNvPr id="6" name="Semantic App">
              <a:extLst>
                <a:ext uri="{FF2B5EF4-FFF2-40B4-BE49-F238E27FC236}">
                  <a16:creationId xmlns:a16="http://schemas.microsoft.com/office/drawing/2014/main" id="{076ABC97-AD64-454A-B88F-1C51D4C772CA}"/>
                </a:ext>
              </a:extLst>
            </p:cNvPr>
            <p:cNvSpPr/>
            <p:nvPr/>
          </p:nvSpPr>
          <p:spPr>
            <a:xfrm>
              <a:off x="3528366" y="6498608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Semantic App</a:t>
              </a:r>
            </a:p>
          </p:txBody>
        </p:sp>
        <p:sp>
          <p:nvSpPr>
            <p:cNvPr id="7" name="Double Arrow">
              <a:extLst>
                <a:ext uri="{FF2B5EF4-FFF2-40B4-BE49-F238E27FC236}">
                  <a16:creationId xmlns:a16="http://schemas.microsoft.com/office/drawing/2014/main" id="{FA0BBFE1-79EE-AE4C-8312-67ADA6F14172}"/>
                </a:ext>
              </a:extLst>
            </p:cNvPr>
            <p:cNvSpPr/>
            <p:nvPr/>
          </p:nvSpPr>
          <p:spPr>
            <a:xfrm>
              <a:off x="4821435" y="6848667"/>
              <a:ext cx="1079501" cy="493683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8" name="Group">
              <a:extLst>
                <a:ext uri="{FF2B5EF4-FFF2-40B4-BE49-F238E27FC236}">
                  <a16:creationId xmlns:a16="http://schemas.microsoft.com/office/drawing/2014/main" id="{4B7C285C-7512-5A49-B89E-3CE6A4586D17}"/>
                </a:ext>
              </a:extLst>
            </p:cNvPr>
            <p:cNvGrpSpPr/>
            <p:nvPr/>
          </p:nvGrpSpPr>
          <p:grpSpPr>
            <a:xfrm>
              <a:off x="961782" y="6443734"/>
              <a:ext cx="1258201" cy="1278588"/>
              <a:chOff x="0" y="0"/>
              <a:chExt cx="1258200" cy="1278587"/>
            </a:xfrm>
          </p:grpSpPr>
          <p:sp>
            <p:nvSpPr>
              <p:cNvPr id="9" name="Square">
                <a:extLst>
                  <a:ext uri="{FF2B5EF4-FFF2-40B4-BE49-F238E27FC236}">
                    <a16:creationId xmlns:a16="http://schemas.microsoft.com/office/drawing/2014/main" id="{0708C0BF-4A34-CC47-BEA2-55A4C6B11907}"/>
                  </a:ext>
                </a:extLst>
              </p:cNvPr>
              <p:cNvSpPr/>
              <p:nvPr/>
            </p:nvSpPr>
            <p:spPr>
              <a:xfrm>
                <a:off x="0" y="339743"/>
                <a:ext cx="943234" cy="938845"/>
              </a:xfrm>
              <a:prstGeom prst="rect">
                <a:avLst/>
              </a:prstGeom>
              <a:solidFill>
                <a:srgbClr val="000000"/>
              </a:solidFill>
              <a:ln w="12700" cap="flat">
                <a:solidFill>
                  <a:srgbClr val="512D92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lang="en-US" sz="12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0" name="Shape">
                <a:extLst>
                  <a:ext uri="{FF2B5EF4-FFF2-40B4-BE49-F238E27FC236}">
                    <a16:creationId xmlns:a16="http://schemas.microsoft.com/office/drawing/2014/main" id="{957D013C-6D32-444C-AC24-D6CB4596CCB1}"/>
                  </a:ext>
                </a:extLst>
              </p:cNvPr>
              <p:cNvSpPr/>
              <p:nvPr/>
            </p:nvSpPr>
            <p:spPr>
              <a:xfrm>
                <a:off x="957835" y="17706"/>
                <a:ext cx="300366" cy="12520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" y="5400"/>
                    </a:moveTo>
                    <a:lnTo>
                      <a:pt x="20904" y="0"/>
                    </a:lnTo>
                    <a:lnTo>
                      <a:pt x="21600" y="16285"/>
                    </a:lnTo>
                    <a:lnTo>
                      <a:pt x="0" y="21600"/>
                    </a:lnTo>
                    <a:lnTo>
                      <a:pt x="2" y="5400"/>
                    </a:ln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solidFill>
                  <a:srgbClr val="512D92"/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lang="en-US" sz="12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1" name="Shape">
                <a:extLst>
                  <a:ext uri="{FF2B5EF4-FFF2-40B4-BE49-F238E27FC236}">
                    <a16:creationId xmlns:a16="http://schemas.microsoft.com/office/drawing/2014/main" id="{32A115CD-9D29-2146-A377-4363089A478E}"/>
                  </a:ext>
                </a:extLst>
              </p:cNvPr>
              <p:cNvSpPr/>
              <p:nvPr/>
            </p:nvSpPr>
            <p:spPr>
              <a:xfrm>
                <a:off x="6302" y="0"/>
                <a:ext cx="1236791" cy="3256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260" y="0"/>
                    </a:moveTo>
                    <a:lnTo>
                      <a:pt x="21600" y="488"/>
                    </a:lnTo>
                    <a:lnTo>
                      <a:pt x="16394" y="21600"/>
                    </a:lnTo>
                    <a:lnTo>
                      <a:pt x="0" y="21487"/>
                    </a:lnTo>
                    <a:lnTo>
                      <a:pt x="5260" y="0"/>
                    </a:lnTo>
                    <a:close/>
                  </a:path>
                </a:pathLst>
              </a:custGeom>
              <a:solidFill>
                <a:srgbClr val="000000">
                  <a:alpha val="61947"/>
                </a:srgbClr>
              </a:solidFill>
              <a:ln w="12700" cap="flat">
                <a:solidFill>
                  <a:srgbClr val="512D92">
                    <a:alpha val="61947"/>
                  </a:srgbClr>
                </a:solidFill>
                <a:prstDash val="solid"/>
                <a:miter lim="400000"/>
              </a:ln>
              <a:effectLst>
                <a:outerShdw blurRad="63500" dist="19050" dir="5400000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 defTabSz="584200" hangingPunct="0">
                  <a:defRPr sz="2200" b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 Neue Medium"/>
                  </a:defRPr>
                </a:pPr>
                <a:endParaRPr lang="en-US" sz="1200" kern="0">
                  <a:solidFill>
                    <a:srgbClr val="FFFFFF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grpSp>
          <p:nvGrpSpPr>
            <p:cNvPr id="12" name="Can 48">
              <a:extLst>
                <a:ext uri="{FF2B5EF4-FFF2-40B4-BE49-F238E27FC236}">
                  <a16:creationId xmlns:a16="http://schemas.microsoft.com/office/drawing/2014/main" id="{DBB0E11A-0E94-1C42-B9DD-73D8E6C31956}"/>
                </a:ext>
              </a:extLst>
            </p:cNvPr>
            <p:cNvGrpSpPr/>
            <p:nvPr/>
          </p:nvGrpSpPr>
          <p:grpSpPr>
            <a:xfrm>
              <a:off x="8652156" y="6351804"/>
              <a:ext cx="1003301" cy="1339878"/>
              <a:chOff x="0" y="0"/>
              <a:chExt cx="1003300" cy="1339876"/>
            </a:xfrm>
          </p:grpSpPr>
          <p:sp>
            <p:nvSpPr>
              <p:cNvPr id="13" name="Shape">
                <a:extLst>
                  <a:ext uri="{FF2B5EF4-FFF2-40B4-BE49-F238E27FC236}">
                    <a16:creationId xmlns:a16="http://schemas.microsoft.com/office/drawing/2014/main" id="{BB70C366-69C4-944E-B104-D61851A8B065}"/>
                  </a:ext>
                </a:extLst>
              </p:cNvPr>
              <p:cNvSpPr/>
              <p:nvPr/>
            </p:nvSpPr>
            <p:spPr>
              <a:xfrm>
                <a:off x="0" y="0"/>
                <a:ext cx="1003300" cy="1339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022"/>
                    </a:moveTo>
                    <a:cubicBezTo>
                      <a:pt x="0" y="905"/>
                      <a:pt x="4835" y="0"/>
                      <a:pt x="10800" y="0"/>
                    </a:cubicBezTo>
                    <a:cubicBezTo>
                      <a:pt x="16765" y="0"/>
                      <a:pt x="21600" y="905"/>
                      <a:pt x="21600" y="2022"/>
                    </a:cubicBezTo>
                    <a:lnTo>
                      <a:pt x="21600" y="19578"/>
                    </a:lnTo>
                    <a:cubicBezTo>
                      <a:pt x="21600" y="20695"/>
                      <a:pt x="16765" y="21600"/>
                      <a:pt x="10800" y="21600"/>
                    </a:cubicBezTo>
                    <a:cubicBezTo>
                      <a:pt x="4835" y="21600"/>
                      <a:pt x="0" y="20695"/>
                      <a:pt x="0" y="195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hangingPunct="0">
                  <a:defRPr sz="1800" b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 lang="en-US" sz="1200" ker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  <p:sp>
            <p:nvSpPr>
              <p:cNvPr id="14" name="Oval">
                <a:extLst>
                  <a:ext uri="{FF2B5EF4-FFF2-40B4-BE49-F238E27FC236}">
                    <a16:creationId xmlns:a16="http://schemas.microsoft.com/office/drawing/2014/main" id="{9910B9E3-E5D4-4449-AF54-092FC51891EF}"/>
                  </a:ext>
                </a:extLst>
              </p:cNvPr>
              <p:cNvSpPr/>
              <p:nvPr/>
            </p:nvSpPr>
            <p:spPr>
              <a:xfrm>
                <a:off x="0" y="-1"/>
                <a:ext cx="1003300" cy="250827"/>
              </a:xfrm>
              <a:prstGeom prst="ellipse">
                <a:avLst/>
              </a:prstGeom>
              <a:solidFill>
                <a:srgbClr val="FFFFFF">
                  <a:alpha val="40000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hangingPunct="0">
                  <a:defRPr sz="1800" b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 lang="en-US" sz="1200" ker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9611A2C0-B8D2-A84E-AC83-36AF9F00944C}"/>
                  </a:ext>
                </a:extLst>
              </p:cNvPr>
              <p:cNvSpPr/>
              <p:nvPr/>
            </p:nvSpPr>
            <p:spPr>
              <a:xfrm>
                <a:off x="0" y="0"/>
                <a:ext cx="1003300" cy="13398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22"/>
                    </a:moveTo>
                    <a:cubicBezTo>
                      <a:pt x="21600" y="3138"/>
                      <a:pt x="16765" y="4044"/>
                      <a:pt x="10800" y="4044"/>
                    </a:cubicBezTo>
                    <a:cubicBezTo>
                      <a:pt x="4835" y="4044"/>
                      <a:pt x="0" y="3138"/>
                      <a:pt x="0" y="2022"/>
                    </a:cubicBezTo>
                    <a:cubicBezTo>
                      <a:pt x="0" y="905"/>
                      <a:pt x="4835" y="0"/>
                      <a:pt x="10800" y="0"/>
                    </a:cubicBezTo>
                    <a:cubicBezTo>
                      <a:pt x="16765" y="0"/>
                      <a:pt x="21600" y="905"/>
                      <a:pt x="21600" y="2022"/>
                    </a:cubicBezTo>
                    <a:lnTo>
                      <a:pt x="21600" y="19578"/>
                    </a:lnTo>
                    <a:cubicBezTo>
                      <a:pt x="21600" y="20695"/>
                      <a:pt x="16765" y="21600"/>
                      <a:pt x="10800" y="21600"/>
                    </a:cubicBezTo>
                    <a:cubicBezTo>
                      <a:pt x="4835" y="21600"/>
                      <a:pt x="0" y="20695"/>
                      <a:pt x="0" y="19578"/>
                    </a:cubicBezTo>
                    <a:lnTo>
                      <a:pt x="0" y="2022"/>
                    </a:lnTo>
                  </a:path>
                </a:pathLst>
              </a:custGeom>
              <a:noFill/>
              <a:ln w="12700" cap="flat">
                <a:solidFill>
                  <a:srgbClr val="5800A3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hangingPunct="0">
                  <a:defRPr sz="1800" b="0">
                    <a:solidFill>
                      <a:srgbClr val="FFFFFF"/>
                    </a:solidFill>
                    <a:latin typeface="PT Sans"/>
                    <a:ea typeface="PT Sans"/>
                    <a:cs typeface="PT Sans"/>
                    <a:sym typeface="PT Sans"/>
                  </a:defRPr>
                </a:pPr>
                <a:endParaRPr lang="en-US" sz="1200" kern="0">
                  <a:solidFill>
                    <a:srgbClr val="FFFFFF"/>
                  </a:solidFill>
                  <a:latin typeface="PT Sans"/>
                  <a:ea typeface="PT Sans"/>
                  <a:cs typeface="PT Sans"/>
                  <a:sym typeface="PT Sans"/>
                </a:endParaRPr>
              </a:p>
            </p:txBody>
          </p:sp>
        </p:grpSp>
        <p:sp>
          <p:nvSpPr>
            <p:cNvPr id="16" name="TextBox 50">
              <a:extLst>
                <a:ext uri="{FF2B5EF4-FFF2-40B4-BE49-F238E27FC236}">
                  <a16:creationId xmlns:a16="http://schemas.microsoft.com/office/drawing/2014/main" id="{89E3577B-C4F8-E74B-8662-DEAC6C89330C}"/>
                </a:ext>
              </a:extLst>
            </p:cNvPr>
            <p:cNvSpPr txBox="1"/>
            <p:nvPr/>
          </p:nvSpPr>
          <p:spPr>
            <a:xfrm>
              <a:off x="1209285" y="7872065"/>
              <a:ext cx="833553" cy="430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algn="l" defTabSz="914400">
                <a:defRPr sz="1800" b="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0" marR="0" lvl="0" indent="0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T Sans"/>
                  <a:sym typeface="PT Sans"/>
                </a:rPr>
                <a:t>Sensor</a:t>
              </a:r>
            </a:p>
          </p:txBody>
        </p:sp>
        <p:sp>
          <p:nvSpPr>
            <p:cNvPr id="17" name="Storage App">
              <a:extLst>
                <a:ext uri="{FF2B5EF4-FFF2-40B4-BE49-F238E27FC236}">
                  <a16:creationId xmlns:a16="http://schemas.microsoft.com/office/drawing/2014/main" id="{F41232BF-95FF-0D46-B0D0-7A1F23785C47}"/>
                </a:ext>
              </a:extLst>
            </p:cNvPr>
            <p:cNvSpPr/>
            <p:nvPr/>
          </p:nvSpPr>
          <p:spPr>
            <a:xfrm>
              <a:off x="6000205" y="6498608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Storage App</a:t>
              </a:r>
            </a:p>
          </p:txBody>
        </p:sp>
        <p:sp>
          <p:nvSpPr>
            <p:cNvPr id="18" name="Double Arrow">
              <a:extLst>
                <a:ext uri="{FF2B5EF4-FFF2-40B4-BE49-F238E27FC236}">
                  <a16:creationId xmlns:a16="http://schemas.microsoft.com/office/drawing/2014/main" id="{DF48DF07-1DE8-4649-B764-F0A7EC94AA90}"/>
                </a:ext>
              </a:extLst>
            </p:cNvPr>
            <p:cNvSpPr/>
            <p:nvPr/>
          </p:nvSpPr>
          <p:spPr>
            <a:xfrm>
              <a:off x="2349596" y="6837787"/>
              <a:ext cx="1079501" cy="493683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19" name="Double Arrow">
              <a:extLst>
                <a:ext uri="{FF2B5EF4-FFF2-40B4-BE49-F238E27FC236}">
                  <a16:creationId xmlns:a16="http://schemas.microsoft.com/office/drawing/2014/main" id="{CF98DC90-E295-474D-BD74-5A1E53513D48}"/>
                </a:ext>
              </a:extLst>
            </p:cNvPr>
            <p:cNvSpPr/>
            <p:nvPr/>
          </p:nvSpPr>
          <p:spPr>
            <a:xfrm>
              <a:off x="7361544" y="6836186"/>
              <a:ext cx="1079501" cy="493684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" name="Comm. Center…">
              <a:extLst>
                <a:ext uri="{FF2B5EF4-FFF2-40B4-BE49-F238E27FC236}">
                  <a16:creationId xmlns:a16="http://schemas.microsoft.com/office/drawing/2014/main" id="{F65867C9-2E6F-0D4C-B0C3-9EE5F5235116}"/>
                </a:ext>
              </a:extLst>
            </p:cNvPr>
            <p:cNvSpPr/>
            <p:nvPr/>
          </p:nvSpPr>
          <p:spPr>
            <a:xfrm>
              <a:off x="3528366" y="4101053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Comm. Center</a:t>
              </a: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App</a:t>
              </a:r>
            </a:p>
          </p:txBody>
        </p:sp>
        <p:sp>
          <p:nvSpPr>
            <p:cNvPr id="21" name="Dash-board…">
              <a:extLst>
                <a:ext uri="{FF2B5EF4-FFF2-40B4-BE49-F238E27FC236}">
                  <a16:creationId xmlns:a16="http://schemas.microsoft.com/office/drawing/2014/main" id="{EC56B51D-E542-EA46-981B-CFF8C337F8D7}"/>
                </a:ext>
              </a:extLst>
            </p:cNvPr>
            <p:cNvSpPr/>
            <p:nvPr/>
          </p:nvSpPr>
          <p:spPr>
            <a:xfrm>
              <a:off x="6010492" y="4101053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Dash-board</a:t>
              </a: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App</a:t>
              </a:r>
            </a:p>
          </p:txBody>
        </p:sp>
        <p:sp>
          <p:nvSpPr>
            <p:cNvPr id="22" name="Double Arrow">
              <a:extLst>
                <a:ext uri="{FF2B5EF4-FFF2-40B4-BE49-F238E27FC236}">
                  <a16:creationId xmlns:a16="http://schemas.microsoft.com/office/drawing/2014/main" id="{272771D9-7888-4048-B0EA-72B2A72818EA}"/>
                </a:ext>
              </a:extLst>
            </p:cNvPr>
            <p:cNvSpPr/>
            <p:nvPr/>
          </p:nvSpPr>
          <p:spPr>
            <a:xfrm rot="16200000">
              <a:off x="6085757" y="5649752"/>
              <a:ext cx="1079501" cy="493683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3" name="Dash-board…">
              <a:extLst>
                <a:ext uri="{FF2B5EF4-FFF2-40B4-BE49-F238E27FC236}">
                  <a16:creationId xmlns:a16="http://schemas.microsoft.com/office/drawing/2014/main" id="{99575E15-3F94-774F-9EBB-744373BAB2ED}"/>
                </a:ext>
              </a:extLst>
            </p:cNvPr>
            <p:cNvSpPr/>
            <p:nvPr/>
          </p:nvSpPr>
          <p:spPr>
            <a:xfrm>
              <a:off x="6137492" y="3976146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Dash-board</a:t>
              </a:r>
            </a:p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App</a:t>
              </a:r>
            </a:p>
          </p:txBody>
        </p:sp>
        <p:sp>
          <p:nvSpPr>
            <p:cNvPr id="24" name="Vis. App">
              <a:extLst>
                <a:ext uri="{FF2B5EF4-FFF2-40B4-BE49-F238E27FC236}">
                  <a16:creationId xmlns:a16="http://schemas.microsoft.com/office/drawing/2014/main" id="{ACFE7BB9-38D6-5F44-A265-D4AE728B66C3}"/>
                </a:ext>
              </a:extLst>
            </p:cNvPr>
            <p:cNvSpPr/>
            <p:nvPr/>
          </p:nvSpPr>
          <p:spPr>
            <a:xfrm>
              <a:off x="6264492" y="3849146"/>
              <a:ext cx="1193801" cy="1193801"/>
            </a:xfrm>
            <a:prstGeom prst="rect">
              <a:avLst/>
            </a:prstGeom>
            <a:solidFill>
              <a:srgbClr val="FAE232">
                <a:hueOff val="-1081314"/>
                <a:satOff val="4338"/>
                <a:lumOff val="-8931"/>
              </a:srgbClr>
            </a:solidFill>
            <a:ln w="12700">
              <a:solidFill>
                <a:srgbClr val="00A2FF">
                  <a:lumOff val="-13575"/>
                </a:srgbClr>
              </a:solidFill>
              <a:custDash>
                <a:ds d="600000" sp="600000"/>
              </a:custDash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18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rPr>
                <a:t>Vis. App</a:t>
              </a:r>
            </a:p>
          </p:txBody>
        </p:sp>
        <p:sp>
          <p:nvSpPr>
            <p:cNvPr id="25" name="Double Arrow">
              <a:extLst>
                <a:ext uri="{FF2B5EF4-FFF2-40B4-BE49-F238E27FC236}">
                  <a16:creationId xmlns:a16="http://schemas.microsoft.com/office/drawing/2014/main" id="{A7FA23A4-4C80-744F-833D-9AB1D275F2CD}"/>
                </a:ext>
              </a:extLst>
            </p:cNvPr>
            <p:cNvSpPr/>
            <p:nvPr/>
          </p:nvSpPr>
          <p:spPr>
            <a:xfrm>
              <a:off x="4821435" y="4451112"/>
              <a:ext cx="1079501" cy="493684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6" name="we">
              <a:extLst>
                <a:ext uri="{FF2B5EF4-FFF2-40B4-BE49-F238E27FC236}">
                  <a16:creationId xmlns:a16="http://schemas.microsoft.com/office/drawing/2014/main" id="{C3D0EC3B-7594-AC49-BAC8-E7DAA2AF8C59}"/>
                </a:ext>
              </a:extLst>
            </p:cNvPr>
            <p:cNvSpPr/>
            <p:nvPr/>
          </p:nvSpPr>
          <p:spPr>
            <a:xfrm>
              <a:off x="4663771" y="1207259"/>
              <a:ext cx="1300114" cy="85090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50800" tIns="50800" rIns="50800" bIns="50800" anchor="ctr"/>
            <a:lstStyle>
              <a:lvl1pPr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 defTabSz="584200" hangingPunct="0"/>
              <a:r>
                <a:rPr lang="en-US" sz="1200" kern="0">
                  <a:latin typeface="Helvetica Neue Medium"/>
                  <a:ea typeface="Helvetica Neue Medium"/>
                  <a:cs typeface="Helvetica Neue Medium"/>
                </a:rPr>
                <a:t>we</a:t>
              </a:r>
            </a:p>
          </p:txBody>
        </p:sp>
        <p:sp>
          <p:nvSpPr>
            <p:cNvPr id="27" name="Computer">
              <a:extLst>
                <a:ext uri="{FF2B5EF4-FFF2-40B4-BE49-F238E27FC236}">
                  <a16:creationId xmlns:a16="http://schemas.microsoft.com/office/drawing/2014/main" id="{F3212C6F-806C-B64E-A3C6-E0DC1674A62C}"/>
                </a:ext>
              </a:extLst>
            </p:cNvPr>
            <p:cNvSpPr/>
            <p:nvPr/>
          </p:nvSpPr>
          <p:spPr>
            <a:xfrm>
              <a:off x="4668799" y="1115009"/>
              <a:ext cx="1389802" cy="1121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00A2FF">
                      <a:lumOff val="-13575"/>
                    </a:srgbClr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200" kern="0">
                <a:solidFill>
                  <a:srgbClr val="00A2FF">
                    <a:lumOff val="-13575"/>
                  </a:srgb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8" name="Bar Chart">
              <a:extLst>
                <a:ext uri="{FF2B5EF4-FFF2-40B4-BE49-F238E27FC236}">
                  <a16:creationId xmlns:a16="http://schemas.microsoft.com/office/drawing/2014/main" id="{ED65144C-A942-9D49-854F-9DE2A998572B}"/>
                </a:ext>
              </a:extLst>
            </p:cNvPr>
            <p:cNvSpPr/>
            <p:nvPr/>
          </p:nvSpPr>
          <p:spPr>
            <a:xfrm>
              <a:off x="5083943" y="1263082"/>
              <a:ext cx="559515" cy="5580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6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000000"/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algn="ctr" defTabSz="584200" hangingPunct="0"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lang="en-US" sz="1200" kern="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9" name="TextBox 50">
              <a:extLst>
                <a:ext uri="{FF2B5EF4-FFF2-40B4-BE49-F238E27FC236}">
                  <a16:creationId xmlns:a16="http://schemas.microsoft.com/office/drawing/2014/main" id="{84F12177-29CA-9D46-97D3-73CB64635030}"/>
                </a:ext>
              </a:extLst>
            </p:cNvPr>
            <p:cNvSpPr txBox="1"/>
            <p:nvPr/>
          </p:nvSpPr>
          <p:spPr>
            <a:xfrm>
              <a:off x="4641260" y="2314109"/>
              <a:ext cx="1565966" cy="43048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algn="l" defTabSz="914400">
                <a:defRPr sz="1800" b="0">
                  <a:latin typeface="PT Sans"/>
                  <a:ea typeface="PT Sans"/>
                  <a:cs typeface="PT Sans"/>
                  <a:sym typeface="PT Sans"/>
                </a:defRPr>
              </a:lvl1pPr>
            </a:lstStyle>
            <a:p>
              <a:pPr marL="0" marR="0" lvl="0" indent="0" algn="l" defTabSz="9144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PT Sans"/>
                  <a:sym typeface="PT Sans"/>
                </a:rPr>
                <a:t>Web interface</a:t>
              </a:r>
            </a:p>
          </p:txBody>
        </p:sp>
        <p:sp>
          <p:nvSpPr>
            <p:cNvPr id="30" name="Double Arrow">
              <a:extLst>
                <a:ext uri="{FF2B5EF4-FFF2-40B4-BE49-F238E27FC236}">
                  <a16:creationId xmlns:a16="http://schemas.microsoft.com/office/drawing/2014/main" id="{A73DAF74-9FE2-A143-A096-06B1D0313B5E}"/>
                </a:ext>
              </a:extLst>
            </p:cNvPr>
            <p:cNvSpPr/>
            <p:nvPr/>
          </p:nvSpPr>
          <p:spPr>
            <a:xfrm rot="7800000">
              <a:off x="4010534" y="3007794"/>
              <a:ext cx="1079501" cy="493684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31" name="Double Arrow">
              <a:extLst>
                <a:ext uri="{FF2B5EF4-FFF2-40B4-BE49-F238E27FC236}">
                  <a16:creationId xmlns:a16="http://schemas.microsoft.com/office/drawing/2014/main" id="{2AA475BD-FE20-9D48-AE15-BCB71F1EDC62}"/>
                </a:ext>
              </a:extLst>
            </p:cNvPr>
            <p:cNvSpPr/>
            <p:nvPr/>
          </p:nvSpPr>
          <p:spPr>
            <a:xfrm rot="13800000" flipH="1">
              <a:off x="5807404" y="3007794"/>
              <a:ext cx="1079501" cy="493684"/>
            </a:xfrm>
            <a:prstGeom prst="leftRightArrow">
              <a:avLst>
                <a:gd name="adj1" fmla="val 42290"/>
                <a:gd name="adj2" fmla="val 50138"/>
              </a:avLst>
            </a:prstGeom>
            <a:solidFill>
              <a:srgbClr val="00A2FF">
                <a:lumOff val="-13575"/>
              </a:srgbClr>
            </a:solidFill>
            <a:ln w="12700">
              <a:miter lim="400000"/>
            </a:ln>
            <a:effectLst>
              <a:outerShdw blurRad="63500" dist="19050" dir="5400000" rotWithShape="0">
                <a:srgbClr val="000000">
                  <a:alpha val="63000"/>
                </a:srgbClr>
              </a:outerShdw>
            </a:effectLst>
          </p:spPr>
          <p:txBody>
            <a:bodyPr lIns="50800" tIns="50800" rIns="50800" bIns="50800" anchor="ctr"/>
            <a:lstStyle/>
            <a:p>
              <a:pPr marL="0" marR="0" lvl="0" indent="0" algn="ctr" defTabSz="58420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kumimoji="0" lang="en-US" sz="1200" b="0" i="0" u="none" strike="noStrike" kern="0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3004724-41DB-304E-851D-06B91DBA4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2" y="1223963"/>
            <a:ext cx="1235636" cy="105543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29D9B54-C701-DF46-8F0E-6B70B724DA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2052" y="2279402"/>
            <a:ext cx="1323822" cy="8257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A74912C-82F2-9341-8324-3740ACDAA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889" y="3279550"/>
            <a:ext cx="1293385" cy="1293385"/>
          </a:xfrm>
          <a:prstGeom prst="rect">
            <a:avLst/>
          </a:prstGeom>
        </p:spPr>
      </p:pic>
      <p:sp>
        <p:nvSpPr>
          <p:cNvPr id="39" name="Shop floor scenario">
            <a:extLst>
              <a:ext uri="{FF2B5EF4-FFF2-40B4-BE49-F238E27FC236}">
                <a16:creationId xmlns:a16="http://schemas.microsoft.com/office/drawing/2014/main" id="{333D4EFD-0B19-B643-BC04-1CF4660EA5A3}"/>
              </a:ext>
            </a:extLst>
          </p:cNvPr>
          <p:cNvSpPr txBox="1"/>
          <p:nvPr/>
        </p:nvSpPr>
        <p:spPr>
          <a:xfrm>
            <a:off x="2308328" y="6014048"/>
            <a:ext cx="4083279" cy="215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ctr">
              <a:defRPr sz="1400"/>
            </a:pPr>
            <a:r>
              <a:rPr lang="en-US" sz="800"/>
              <a:t>Shop floor system app architecture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dirty="0"/>
              <a:t>Example Use Case </a:t>
            </a:r>
            <a:r>
              <a:rPr lang="de-DE" dirty="0"/>
              <a:t>–</a:t>
            </a:r>
            <a:r>
              <a:rPr dirty="0"/>
              <a:t> </a:t>
            </a:r>
            <a:r>
              <a:rPr lang="de-DE" dirty="0"/>
              <a:t>Find a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recording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product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id</a:t>
            </a:r>
            <a:r>
              <a:rPr lang="de-DE" dirty="0"/>
              <a:t> 109</a:t>
            </a:r>
            <a:endParaRPr dirty="0"/>
          </a:p>
        </p:txBody>
      </p:sp>
      <p:sp>
        <p:nvSpPr>
          <p:cNvPr id="293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pic>
        <p:nvPicPr>
          <p:cNvPr id="294" name="Picture 4" descr="Picture 4"/>
          <p:cNvPicPr>
            <a:picLocks noChangeAspect="1"/>
          </p:cNvPicPr>
          <p:nvPr/>
        </p:nvPicPr>
        <p:blipFill>
          <a:blip r:embed="rId4">
            <a:extLst/>
          </a:blip>
          <a:srcRect t="10686"/>
          <a:stretch>
            <a:fillRect/>
          </a:stretch>
        </p:blipFill>
        <p:spPr>
          <a:xfrm>
            <a:off x="-216977" y="958517"/>
            <a:ext cx="9610908" cy="55972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 Open List View App</a:t>
            </a:r>
          </a:p>
        </p:txBody>
      </p:sp>
      <p:sp>
        <p:nvSpPr>
          <p:cNvPr id="297" name="Text Placeholder 2"/>
          <p:cNvSpPr txBox="1">
            <a:spLocks noGrp="1"/>
          </p:cNvSpPr>
          <p:nvPr>
            <p:ph type="body" idx="1"/>
          </p:nvPr>
        </p:nvSpPr>
        <p:spPr>
          <a:xfrm>
            <a:off x="392113" y="1198562"/>
            <a:ext cx="8356601" cy="4894265"/>
          </a:xfrm>
          <a:prstGeom prst="rect">
            <a:avLst/>
          </a:prstGeom>
        </p:spPr>
        <p:txBody>
          <a:bodyPr/>
          <a:lstStyle/>
          <a:p>
            <a:pPr>
              <a:buBlip>
                <a:blip r:embed="rId3"/>
              </a:buBlip>
            </a:pPr>
            <a:endParaRPr/>
          </a:p>
        </p:txBody>
      </p:sp>
      <p:pic>
        <p:nvPicPr>
          <p:cNvPr id="298" name="Picture 6" descr="Picture 6"/>
          <p:cNvPicPr>
            <a:picLocks noChangeAspect="1"/>
          </p:cNvPicPr>
          <p:nvPr/>
        </p:nvPicPr>
        <p:blipFill>
          <a:blip r:embed="rId4">
            <a:extLst/>
          </a:blip>
          <a:srcRect t="10686"/>
          <a:stretch>
            <a:fillRect/>
          </a:stretch>
        </p:blipFill>
        <p:spPr>
          <a:xfrm>
            <a:off x="-302577" y="964271"/>
            <a:ext cx="9745980" cy="5675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KIT-PPT_Master_en_2016">
  <a:themeElements>
    <a:clrScheme name="KIT-PPT_Master_en_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KIT-PPT_Master_en_2016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KIT-PPT_Master_en_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KIT-PPT_Master_en_2016">
  <a:themeElements>
    <a:clrScheme name="KIT-PPT_Master_en_2016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9682"/>
      </a:accent1>
      <a:accent2>
        <a:srgbClr val="4664AA"/>
      </a:accent2>
      <a:accent3>
        <a:srgbClr val="8F8F8F"/>
      </a:accent3>
      <a:accent4>
        <a:srgbClr val="707070"/>
      </a:accent4>
      <a:accent5>
        <a:srgbClr val="AAC9C1"/>
      </a:accent5>
      <a:accent6>
        <a:srgbClr val="3F5A9A"/>
      </a:accent6>
      <a:hlink>
        <a:srgbClr val="0000FF"/>
      </a:hlink>
      <a:folHlink>
        <a:srgbClr val="FF00FF"/>
      </a:folHlink>
    </a:clrScheme>
    <a:fontScheme name="KIT-PPT_Master_en_2016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KIT-PPT_Master_en_2016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1624</Words>
  <Application>Microsoft Macintosh PowerPoint</Application>
  <PresentationFormat>On-screen Show (4:3)</PresentationFormat>
  <Paragraphs>349</Paragraphs>
  <Slides>44</Slides>
  <Notes>14</Notes>
  <HiddenSlides>11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1" baseType="lpstr">
      <vt:lpstr>DINMittelschrift</vt:lpstr>
      <vt:lpstr>Arial</vt:lpstr>
      <vt:lpstr>Helvetica Neue</vt:lpstr>
      <vt:lpstr>Helvetica Neue Medium</vt:lpstr>
      <vt:lpstr>PT Sans</vt:lpstr>
      <vt:lpstr>Wingdings</vt:lpstr>
      <vt:lpstr>KIT-PPT_Master_en_2016</vt:lpstr>
      <vt:lpstr>PowerPoint Presentation</vt:lpstr>
      <vt:lpstr>Structure</vt:lpstr>
      <vt:lpstr>Background and Challenges</vt:lpstr>
      <vt:lpstr>Solution – Shop Floor System </vt:lpstr>
      <vt:lpstr>Related Work</vt:lpstr>
      <vt:lpstr>Design – Dataflow Chain on the Shop Floor</vt:lpstr>
      <vt:lpstr>Implementation – System architecture</vt:lpstr>
      <vt:lpstr>Example Use Case – Find a sensor recording of the product with id 109</vt:lpstr>
      <vt:lpstr>1. Open List View App</vt:lpstr>
      <vt:lpstr>2. Open Graph View App</vt:lpstr>
      <vt:lpstr>3. Select Entity Type in List View App</vt:lpstr>
      <vt:lpstr>4. Search for Product with Id 109 in List View App</vt:lpstr>
      <vt:lpstr>5. Enable User Context  in Graph View App</vt:lpstr>
      <vt:lpstr>6. Select Product with Id 109 in List View app</vt:lpstr>
      <vt:lpstr>7. Open a Tree View App</vt:lpstr>
      <vt:lpstr>8. Enable User Context in the Tree View App</vt:lpstr>
      <vt:lpstr>9. Select an Observation in the Graph View App</vt:lpstr>
      <vt:lpstr>10. Expand Tree View at Root</vt:lpstr>
      <vt:lpstr>Evaluation - Overview</vt:lpstr>
      <vt:lpstr>Evaluation – Results SUS and UEQ</vt:lpstr>
      <vt:lpstr>Evaluation – Results Custom Questions</vt:lpstr>
      <vt:lpstr>Evaluation Results - Heatmaps</vt:lpstr>
      <vt:lpstr>Outlook</vt:lpstr>
      <vt:lpstr>Conclusion</vt:lpstr>
      <vt:lpstr>Implementation - User Dashboard (Backup)</vt:lpstr>
      <vt:lpstr>Design - Building Blocks (Backup)</vt:lpstr>
      <vt:lpstr>Implementation - Technology Stack (Backup)</vt:lpstr>
      <vt:lpstr>3D Model View App (Backup)</vt:lpstr>
      <vt:lpstr>What is Linked Data (Backup)</vt:lpstr>
      <vt:lpstr>Related Work (Back up)</vt:lpstr>
      <vt:lpstr>Design – Requirements (Backup)</vt:lpstr>
      <vt:lpstr>Linked Data Technologies (Backup)</vt:lpstr>
      <vt:lpstr>Backup</vt:lpstr>
      <vt:lpstr>PowerPoint Presentation</vt:lpstr>
      <vt:lpstr>Implemtation: Visualization Dashboard</vt:lpstr>
      <vt:lpstr>Evaluation – Results UEQ</vt:lpstr>
      <vt:lpstr>PowerPoint Presentation</vt:lpstr>
      <vt:lpstr>Dataflow chain part one</vt:lpstr>
      <vt:lpstr>PowerPoint Presentation</vt:lpstr>
      <vt:lpstr>Scenario</vt:lpstr>
      <vt:lpstr>Dataflow Chain Part two </vt:lpstr>
      <vt:lpstr>PowerPoint Presentation</vt:lpstr>
      <vt:lpstr>Evaluation Results - Heatmaps</vt:lpstr>
      <vt:lpstr>(Later removed) Presentation Structure</vt:lpstr>
    </vt:vector>
  </TitlesOfParts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Matthias Schedel</cp:lastModifiedBy>
  <cp:revision>30</cp:revision>
  <dcterms:modified xsi:type="dcterms:W3CDTF">2018-02-14T13:57:54Z</dcterms:modified>
</cp:coreProperties>
</file>